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Roboto-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entbeck/status/258316233068396544?lang=e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archive.org/web/20190219165555/https://twitter.com/NumbersMunche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OC/status/110695301580473139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ndimetz.com/blog/2016/1/20/the-wrong-abstracti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ust-world_hypothesi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ingboing.net/2019/03/18/poes-law-for-oligarch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ingboing.net/2019/03/18/poes-law-for-oligarchs.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ridgefoundry.org/2018/10/14/bridge-foundry-impact-and-vision"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l.acm.org/citation.cfm?id=807045" TargetMode="External"/><Relationship Id="rId3" Type="http://schemas.openxmlformats.org/officeDocument/2006/relationships/hyperlink" Target="https://medium.com/a-computer-of-ones-own/barbara-liskov-inventor-of-abstract-data-types-9f8908fdcf86"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uarzy.com/2016/10/02/a-few-myths-about-cqr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s/416783/driven-to-abstraction/" TargetMode="External"/><Relationship Id="rId3" Type="http://schemas.openxmlformats.org/officeDocument/2006/relationships/hyperlink" Target="https://medium.com/a-computer-of-ones-own/barbara-liskov-inventor-of-abstract-data-types-9f8908fdcf86"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chaelshermer.com/the-believing-brain/" TargetMode="External"/><Relationship Id="rId3" Type="http://schemas.openxmlformats.org/officeDocument/2006/relationships/hyperlink" Target="https://www.psychologytoday.com/us/blog/reality-play/201207/being-amused-apophenia"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reality-play/201207/being-amused-apophenia"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entbeck/status/258316233068396544?lang=e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4cb07341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4cb07341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4ec447a9f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4ec447a9f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https://twitter.com/kentbeck/status/258316233068396544?lang=en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4cb07341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4cb07341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I’m going to talk about using the technical skills we know from programming to solve real world problems.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4ec447a9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4ec447a9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4ec447a9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4ec447a9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4ec447a9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4ec447a9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4ec447a9f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4ec447a9f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4ec447a9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4ec447a9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4ec447a9f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4ec447a9f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4ec447a9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ec447a9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4ec447a9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ec447a9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Archives of American Art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54cb07341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4cb07341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4ec447a9f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4ec447a9f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4ec447a9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ec447a9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4ec447a9f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4ec447a9f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4ec447a9f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4ec447a9f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Blake was a botanist who studied at Harvard and then worked for 43 years at the USDA. Sidney could not be the travel companion referred to in the NSF grant -- he was not a coleopterist and a man.</a:t>
            </a:r>
            <a:endParaRPr sz="1000">
              <a:solidFill>
                <a:schemeClr val="dk1"/>
              </a:solidFill>
              <a:highlight>
                <a:srgbClr val="FFFFFF"/>
              </a:highlight>
            </a:endParaRPr>
          </a:p>
          <a:p>
            <a:pPr indent="0" lvl="0" marL="0" rtl="0" algn="l">
              <a:spcBef>
                <a:spcPts val="0"/>
              </a:spcBef>
              <a:spcAft>
                <a:spcPts val="0"/>
              </a:spcAft>
              <a:buNone/>
            </a:pPr>
            <a:r>
              <a:t/>
            </a:r>
            <a:endParaRPr b="1">
              <a:solidFill>
                <a:srgbClr val="6A6A6A"/>
              </a:solidFill>
              <a:highlight>
                <a:srgbClr val="FFFFFF"/>
              </a:highlight>
              <a:latin typeface="Roboto"/>
              <a:ea typeface="Roboto"/>
              <a:cs typeface="Roboto"/>
              <a:sym typeface="Roboto"/>
            </a:endParaRPr>
          </a:p>
          <a:p>
            <a:pPr indent="0" lvl="0" marL="0" rtl="0" algn="l">
              <a:spcBef>
                <a:spcPts val="0"/>
              </a:spcBef>
              <a:spcAft>
                <a:spcPts val="0"/>
              </a:spcAft>
              <a:buNone/>
            </a:pPr>
            <a:r>
              <a:rPr b="1" lang="en">
                <a:solidFill>
                  <a:srgbClr val="6A6A6A"/>
                </a:solidFill>
                <a:highlight>
                  <a:srgbClr val="FFFFFF"/>
                </a:highlight>
                <a:latin typeface="Roboto"/>
                <a:ea typeface="Roboto"/>
                <a:cs typeface="Roboto"/>
                <a:sym typeface="Roboto"/>
              </a:rPr>
              <a:t>coleopterist</a:t>
            </a:r>
            <a:r>
              <a:rPr lang="en">
                <a:solidFill>
                  <a:srgbClr val="545454"/>
                </a:solidFill>
                <a:highlight>
                  <a:srgbClr val="FFFFFF"/>
                </a:highlight>
                <a:latin typeface="Roboto"/>
                <a:ea typeface="Roboto"/>
                <a:cs typeface="Roboto"/>
                <a:sym typeface="Roboto"/>
              </a:rPr>
              <a:t> (plural coleopterists). One who studies beetles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4ec447a9f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4ec447a9f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22222"/>
                </a:solidFill>
                <a:highlight>
                  <a:srgbClr val="FFFFFF"/>
                </a:highlight>
              </a:rPr>
              <a:t>Doris Holmes Blake</a:t>
            </a:r>
            <a:r>
              <a:rPr lang="en" sz="1050">
                <a:solidFill>
                  <a:srgbClr val="222222"/>
                </a:solidFill>
                <a:highlight>
                  <a:srgbClr val="FFFFFF"/>
                </a:highlight>
              </a:rPr>
              <a:t>, </a:t>
            </a:r>
            <a:r>
              <a:rPr i="1" lang="en" sz="1050">
                <a:solidFill>
                  <a:srgbClr val="222222"/>
                </a:solidFill>
                <a:highlight>
                  <a:srgbClr val="FFFFFF"/>
                </a:highlight>
              </a:rPr>
              <a:t>née</a:t>
            </a:r>
            <a:r>
              <a:rPr lang="en" sz="1050">
                <a:solidFill>
                  <a:srgbClr val="222222"/>
                </a:solidFill>
                <a:highlight>
                  <a:srgbClr val="FFFFFF"/>
                </a:highlight>
              </a:rPr>
              <a:t> </a:t>
            </a:r>
            <a:r>
              <a:rPr b="1" lang="en" sz="1050">
                <a:solidFill>
                  <a:srgbClr val="222222"/>
                </a:solidFill>
                <a:highlight>
                  <a:srgbClr val="FFFFFF"/>
                </a:highlight>
              </a:rPr>
              <a:t>Doris Mildred Holmes, expert on chrysomelidae (leaf beetles</a:t>
            </a:r>
            <a:endParaRPr sz="1000">
              <a:solidFill>
                <a:schemeClr val="dk1"/>
              </a:solidFill>
              <a:highlight>
                <a:srgbClr val="FFFFFF"/>
              </a:highlight>
            </a:endParaRPr>
          </a:p>
          <a:p>
            <a:pPr indent="0" lvl="0" marL="0" rtl="0" algn="l">
              <a:spcBef>
                <a:spcPts val="0"/>
              </a:spcBef>
              <a:spcAft>
                <a:spcPts val="0"/>
              </a:spcAft>
              <a:buNone/>
            </a:pPr>
            <a:r>
              <a:t/>
            </a:r>
            <a:endParaRPr b="1">
              <a:solidFill>
                <a:srgbClr val="6A6A6A"/>
              </a:solidFill>
              <a:highlight>
                <a:srgbClr val="FFFFFF"/>
              </a:highlight>
              <a:latin typeface="Roboto"/>
              <a:ea typeface="Roboto"/>
              <a:cs typeface="Roboto"/>
              <a:sym typeface="Roboto"/>
            </a:endParaRPr>
          </a:p>
          <a:p>
            <a:pPr indent="0" lvl="0" marL="0" rtl="0" algn="l">
              <a:spcBef>
                <a:spcPts val="0"/>
              </a:spcBef>
              <a:spcAft>
                <a:spcPts val="0"/>
              </a:spcAft>
              <a:buNone/>
            </a:pPr>
            <a:r>
              <a:rPr b="1" lang="en">
                <a:solidFill>
                  <a:srgbClr val="6A6A6A"/>
                </a:solidFill>
                <a:highlight>
                  <a:srgbClr val="FFFFFF"/>
                </a:highlight>
                <a:latin typeface="Roboto"/>
                <a:ea typeface="Roboto"/>
                <a:cs typeface="Roboto"/>
                <a:sym typeface="Roboto"/>
              </a:rPr>
              <a:t>coleopterist</a:t>
            </a:r>
            <a:r>
              <a:rPr lang="en">
                <a:solidFill>
                  <a:srgbClr val="545454"/>
                </a:solidFill>
                <a:highlight>
                  <a:srgbClr val="FFFFFF"/>
                </a:highlight>
                <a:latin typeface="Roboto"/>
                <a:ea typeface="Roboto"/>
                <a:cs typeface="Roboto"/>
                <a:sym typeface="Roboto"/>
              </a:rPr>
              <a:t> (plural coleopterists). One who studies beetles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4ec447a9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ec447a9f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4cb07341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cb07341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Sometimes abstractions don’t serve 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4ec447a9f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ec447a9f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Default = white/male</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There is no default setting for humans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Sometimes abstractions don’t serve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4ec447a9f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ec447a9f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https://web.archive.org/web/20190219165555/https://twitter.com/NumbersMuncher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4ec447a9f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ec447a9f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https://twitter.com/AOC/status/1106953015804731393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4cb07341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4cb07341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4cb07341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cb07341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https://www.sandimetz.com/blog/2016/1/20/the-wrong-abstraction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find yourself passing parameters and adding conditional paths through shared code, the abstraction is incorrect.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4ec447a9f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4ec447a9f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Researchers have found that when people </a:t>
            </a:r>
            <a:r>
              <a:rPr lang="en" sz="1050">
                <a:solidFill>
                  <a:srgbClr val="222222"/>
                </a:solidFill>
                <a:highlight>
                  <a:srgbClr val="FFFFFF"/>
                </a:highlight>
              </a:rPr>
              <a:t>observe suffering, they tend to tend to both derogate and blame victims for their suffering</a:t>
            </a:r>
            <a:r>
              <a:rPr lang="en">
                <a:solidFill>
                  <a:schemeClr val="dk1"/>
                </a:solidFill>
              </a:rPr>
              <a: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1960s,</a:t>
            </a:r>
            <a:r>
              <a:rPr lang="en">
                <a:solidFill>
                  <a:schemeClr val="dk1"/>
                </a:solidFill>
              </a:rPr>
              <a:t>Melvin</a:t>
            </a:r>
            <a:r>
              <a:rPr lang="en"/>
              <a:t> </a:t>
            </a:r>
            <a:r>
              <a:rPr lang="en" sz="1050">
                <a:solidFill>
                  <a:srgbClr val="222222"/>
                </a:solidFill>
                <a:highlight>
                  <a:srgbClr val="FFFFFF"/>
                </a:highlight>
              </a:rPr>
              <a:t>Lerner hypothesized that the belief in a just world is crucially important for people to maintain for their own well-being. </a:t>
            </a:r>
            <a:r>
              <a:rPr lang="en" u="sng">
                <a:solidFill>
                  <a:schemeClr val="hlink"/>
                </a:solidFill>
                <a:hlinkClick r:id="rId2"/>
              </a:rPr>
              <a:t>https://en.wikipedia.org/wiki/Just-world_hypothesis</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a:solidFill>
                  <a:schemeClr val="dk1"/>
                </a:solidFill>
              </a:rPr>
              <a:t> Melvin Lerner was interested in understanding how regimes that cause cruelty and suffering maintain popular support, and how people come to accept social norms and laws that produce misery and suffering.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rgbClr val="222222"/>
                </a:solidFill>
                <a:highlight>
                  <a:srgbClr val="FFFFFF"/>
                </a:highlight>
              </a:rPr>
              <a:t>But people are confronted daily with evidence that the world is not just: people suffer without apparent cause. </a:t>
            </a:r>
            <a:endParaRPr sz="10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4ec447a9f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4ec447a9f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The word “meritocracy” was originally coined in a satirical work of fiction….</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"The Rise of the Meritocracy," in which aristocrats insist that they are the natural rulers of their society based on "objective" measures of worth ("merit" + "aristocracy" = "meritocracy") that are obviously tilted to favor them, a fact that they are conveniently blind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https://boingboing.net/2019/03/18/poes-law-for-oligarchs.html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4ec447a9f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4ec447a9f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https://boingboing.net/2019/03/18/poes-law-for-oligarchs.html</a:t>
            </a:r>
            <a:endParaRPr>
              <a:solidFill>
                <a:schemeClr val="dk1"/>
              </a:solidFill>
            </a:endParaRPr>
          </a:p>
          <a:p>
            <a:pPr indent="0" lvl="0" marL="0" rtl="0" algn="l">
              <a:spcBef>
                <a:spcPts val="0"/>
              </a:spcBef>
              <a:spcAft>
                <a:spcPts val="0"/>
              </a:spcAft>
              <a:buNone/>
            </a:pPr>
            <a:r>
              <a:t/>
            </a:r>
            <a:endParaRPr sz="1050">
              <a:solidFill>
                <a:srgbClr val="222222"/>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4cb07341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4cb07341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Apophenia” or “patternicity” is when we see patterns that don’t exist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4ec447a9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ec447a9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4ec447a9f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4ec447a9f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is not fair, but I think in this context, the </a:t>
            </a:r>
            <a:r>
              <a:rPr lang="en"/>
              <a:t>opposite</a:t>
            </a:r>
            <a:r>
              <a:rPr lang="en"/>
              <a:t> of just is not unjust… though that is true.  I prefer to think of this terribly frightening world we live in, as imperfect, unfinished.  There are some pretty significant bugs that need fixing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4ec447a9f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4ec447a9f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4ec447a9f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4ec447a9f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4ec447a9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ec447a9f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4cb07341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4cb07341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programmers we make up rules.  Routes and model hooks, these rules become concrete to 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4ec447a9f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4ec447a9f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time I heard about the Golden Gate Ruby conference it was sold out. I applied for and received a scholarship to attend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4ec447a9f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4ec447a9f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time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4ec447a9f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4ec447a9f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4ec447a9f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4ec447a9f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4ec447a9f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ec447a9f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4ec447a9f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ec447a9f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ec447a9f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ec447a9f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4ec447a9f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4ec447a9f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your homework. Set goals.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4ec447a9f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ec447a9f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4ec447a9f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4ec447a9f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4cb0734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4cb0734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computer science terms, we talk about abstractions.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4ec447a9f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ec447a9f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early RailsBridge workshops and the stories we told fostered a movement, many groups and even companies told of how they were inspired to start something because they heard about what we were doing in the San Francisco Ruby meetup and pretty soon all over the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https://bridgefoundry.org/2018/10/14/bridge-foundry-impact-and-vision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ec447a9f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ec447a9f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4ec447a9f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ec447a9f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Lean Startup Conference story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4ec447a9f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ec447a9f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4ec447a9f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ec447a9f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4ec447a9f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4ec447a9f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CFPB</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4ec447a9f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ec447a9f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4ec447a9f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ec447a9f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Lean Startup Conference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4ec447a9f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4ec447a9f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Lean Startup Conference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4cb0734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4cb0734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4cb07341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4cb07341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 Programming With Abstract Data Types</a:t>
            </a:r>
            <a:endParaRPr/>
          </a:p>
          <a:p>
            <a:pPr indent="0" lvl="0" marL="0" rtl="0" algn="l">
              <a:spcBef>
                <a:spcPts val="0"/>
              </a:spcBef>
              <a:spcAft>
                <a:spcPts val="0"/>
              </a:spcAft>
              <a:buNone/>
            </a:pPr>
            <a:r>
              <a:rPr lang="en"/>
              <a:t>What we desire from an abstraction is a mechanism which permits the expression of relevant details and the suppression of irrelevant details. In the case of programming, the use which may be made of an abstraction is relevant; the way in which the abstraction is implemented is irrelevant.</a:t>
            </a:r>
            <a:endParaRPr>
              <a:solidFill>
                <a:schemeClr val="dk1"/>
              </a:solidFill>
            </a:endParaRPr>
          </a:p>
          <a:p>
            <a:pPr indent="0" lvl="0" marL="0" rtl="0" algn="l">
              <a:spcBef>
                <a:spcPts val="0"/>
              </a:spcBef>
              <a:spcAft>
                <a:spcPts val="0"/>
              </a:spcAft>
              <a:buNone/>
            </a:pPr>
            <a:r>
              <a:rPr lang="en">
                <a:solidFill>
                  <a:schemeClr val="dk1"/>
                </a:solidFill>
              </a:rPr>
              <a:t> —</a:t>
            </a:r>
            <a:r>
              <a:rPr lang="en" u="sng">
                <a:solidFill>
                  <a:schemeClr val="hlink"/>
                </a:solidFill>
                <a:hlinkClick r:id="rId2"/>
              </a:rPr>
              <a:t> Programming With Abstract Data Types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idea that software programming was an intellectual activity that required a great deal of thought was kind of controversial” — Liskov</a:t>
            </a:r>
            <a:endParaRPr>
              <a:solidFill>
                <a:schemeClr val="dk1"/>
              </a:solidFill>
            </a:endParaRPr>
          </a:p>
          <a:p>
            <a:pPr indent="0" lvl="0" marL="0" rtl="0" algn="l">
              <a:spcBef>
                <a:spcPts val="0"/>
              </a:spcBef>
              <a:spcAft>
                <a:spcPts val="0"/>
              </a:spcAft>
              <a:buNone/>
            </a:pPr>
            <a:r>
              <a:rPr lang="en" u="sng">
                <a:solidFill>
                  <a:schemeClr val="accent5"/>
                </a:solidFill>
                <a:hlinkClick r:id="rId3"/>
              </a:rPr>
              <a:t>https://medium.com/a-computer-of-ones-own/barbara-liskov-inventor-of-abstract-data-types-9f8908fdcf86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4ec447a9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ec447a9f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4ec447a9f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4ec447a9f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Lean Startup Conference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4ec447a9f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4ec447a9f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4cb07341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4cb07341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4ec447a9f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ec447a9f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DMCA, GDPR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4ec447a9f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4ec447a9f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Rubrics</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4ec447a9f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4ec447a9f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Unwritten rules breed biased treatment.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4ec447a9f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4ec447a9f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Unwritten rules breed biased treatment.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4ec447a9f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4ec447a9f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why you do what you do.  Encode your values in docunented or  automated processes. </a:t>
            </a:r>
            <a:endParaRPr/>
          </a:p>
          <a:p>
            <a:pPr indent="0" lvl="0" marL="0" rtl="0" algn="l">
              <a:spcBef>
                <a:spcPts val="0"/>
              </a:spcBef>
              <a:spcAft>
                <a:spcPts val="0"/>
              </a:spcAft>
              <a:buNone/>
            </a:pPr>
            <a:r>
              <a:rPr lang="en"/>
              <a:t>“Never ship on a Friday”</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4cb07341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4cb07341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live in an imperfect world, our reality isn’t finished yet.</a:t>
            </a:r>
            <a:endParaRPr/>
          </a:p>
          <a:p>
            <a:pPr indent="0" lvl="0" marL="0" rtl="0" algn="l">
              <a:spcBef>
                <a:spcPts val="0"/>
              </a:spcBef>
              <a:spcAft>
                <a:spcPts val="0"/>
              </a:spcAft>
              <a:buNone/>
            </a:pPr>
            <a:r>
              <a:rPr lang="en"/>
              <a:t>We have the opportunity to create good rules together.</a:t>
            </a:r>
            <a:endParaRPr/>
          </a:p>
          <a:p>
            <a:pPr indent="0" lvl="0" marL="0" rtl="0" algn="l">
              <a:spcBef>
                <a:spcPts val="0"/>
              </a:spcBef>
              <a:spcAft>
                <a:spcPts val="0"/>
              </a:spcAft>
              <a:buNone/>
            </a:pPr>
            <a:r>
              <a:rPr lang="en"/>
              <a:t>And when you figure out what works, </a:t>
            </a:r>
            <a:endParaRPr/>
          </a:p>
          <a:p>
            <a:pPr indent="0" lvl="0" marL="0" rtl="0" algn="l">
              <a:spcBef>
                <a:spcPts val="0"/>
              </a:spcBef>
              <a:spcAft>
                <a:spcPts val="0"/>
              </a:spcAft>
              <a:buNone/>
            </a:pPr>
            <a:r>
              <a:rPr lang="en"/>
              <a:t>whether you are fixing the people systems or there’s some code you wrote or learned about...</a:t>
            </a:r>
            <a:endParaRPr/>
          </a:p>
          <a:p>
            <a:pPr indent="0" lvl="0" marL="0" rtl="0" algn="l">
              <a:spcBef>
                <a:spcPts val="0"/>
              </a:spcBef>
              <a:spcAft>
                <a:spcPts val="0"/>
              </a:spcAft>
              <a:buNone/>
            </a:pPr>
            <a:r>
              <a:rPr lang="en"/>
              <a:t>… I encourage you to tell the story, including all of the messy, epic details.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4ec447a9f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4ec447a9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was an era when people used GOTO to structure their programs.  Personally, I struggle to conceptualize how GOTO and structure can be used coherently in the same sentence.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4ec447a9f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4ec447a9f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4ec447a9f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4ec447a9f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4ec447a9f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ec447a9f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4cb07341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4cb07341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rPr>
              <a:t>believing in meritocracy makes people more selfish, less self-critical, and even more prone to acting in discriminatory ways.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4ec447a9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4ec447a9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http://www.ouarzy.com/2016/10/02/a-few-myths-about-cqrs/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4ec447a9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4ec447a9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what rules you are following, recognize when you are following the wrong rules</a:t>
            </a:r>
            <a:endParaRPr/>
          </a:p>
          <a:p>
            <a:pPr indent="0" lvl="0" marL="0" rtl="0" algn="l">
              <a:spcBef>
                <a:spcPts val="0"/>
              </a:spcBef>
              <a:spcAft>
                <a:spcPts val="0"/>
              </a:spcAft>
              <a:buNone/>
            </a:pPr>
            <a:r>
              <a:rPr lang="en"/>
              <a:t>And sometimes… make up new ones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4cb0734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4cb0734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4cb0734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4cb0734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d20fcf2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d20fcf2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4cb07341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4cb07341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4cb07341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4cb07341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a very strong idea about what were good programs and what were bad programs,” she says. “I wanted to make it easy for people to write good programs, and while you can’t prevent people from writing bad programs, I didn’t want to make it too easy for them.”</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https://www.technologyreview.com/s/416783/driven-to-abstraction/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idea that software programming was an intellectual activity that required a great deal of thought was kind of controversial” — Liskov  </a:t>
            </a:r>
            <a:r>
              <a:rPr lang="en" u="sng">
                <a:solidFill>
                  <a:schemeClr val="accent5"/>
                </a:solidFill>
                <a:hlinkClick r:id="rId3"/>
              </a:rPr>
              <a:t>https://medium.com/a-computer-of-ones-own/barbara-liskov-inventor-of-abstract-data-types-9f8908fdcf86</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4cb0734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cb0734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4ec447a9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4ec447a9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https://michaelshermer.com/the-believing-brain/</a:t>
            </a:r>
            <a:endParaRPr/>
          </a:p>
          <a:p>
            <a:pPr indent="0" lvl="0" marL="0" rtl="0" algn="l">
              <a:spcBef>
                <a:spcPts val="0"/>
              </a:spcBef>
              <a:spcAft>
                <a:spcPts val="0"/>
              </a:spcAft>
              <a:buNone/>
            </a:pPr>
            <a:r>
              <a:rPr lang="en" u="sng">
                <a:solidFill>
                  <a:schemeClr val="hlink"/>
                </a:solidFill>
                <a:hlinkClick r:id="rId3"/>
              </a:rPr>
              <a:t>https://www.psychologytoday.com/us/blog/reality-play/201207/being-amused-apophenia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4ec447a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4ec447a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see patterns.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4ec447a9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4ec447a9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are very good at detecting patterns.  It let’s us discover meaning when faced with a potentially overwheming amount of data.  “</a:t>
            </a:r>
            <a:r>
              <a:rPr lang="en" sz="1350">
                <a:solidFill>
                  <a:srgbClr val="2C2D30"/>
                </a:solidFill>
                <a:highlight>
                  <a:srgbClr val="FFFFFF"/>
                </a:highlight>
              </a:rPr>
              <a:t>Without such meaning-making, we would be unable to make predictions about survival and reproduction. The natural and interpersonal world around us would be too chaotic.”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4ec447a9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4ec447a9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C2D30"/>
                </a:solidFill>
                <a:highlight>
                  <a:srgbClr val="FFFFFF"/>
                </a:highlight>
              </a:rPr>
              <a:t>The </a:t>
            </a:r>
            <a:r>
              <a:rPr i="1" lang="en" sz="1350">
                <a:solidFill>
                  <a:srgbClr val="2C2D30"/>
                </a:solidFill>
                <a:highlight>
                  <a:srgbClr val="FFFFFF"/>
                </a:highlight>
              </a:rPr>
              <a:t>Type II error</a:t>
            </a:r>
            <a:r>
              <a:rPr lang="en" sz="1350">
                <a:solidFill>
                  <a:srgbClr val="2C2D30"/>
                </a:solidFill>
                <a:highlight>
                  <a:srgbClr val="FFFFFF"/>
                </a:highlight>
              </a:rPr>
              <a:t>, seeing no pattern where a pattern exists, turns out to be more dangerous.</a:t>
            </a:r>
            <a:endParaRPr sz="1350">
              <a:solidFill>
                <a:srgbClr val="2C2D30"/>
              </a:solidFill>
              <a:highlight>
                <a:srgbClr val="FFFFFF"/>
              </a:highlight>
            </a:endParaRPr>
          </a:p>
          <a:p>
            <a:pPr indent="0" lvl="0" marL="0" rtl="0" algn="l">
              <a:spcBef>
                <a:spcPts val="0"/>
              </a:spcBef>
              <a:spcAft>
                <a:spcPts val="0"/>
              </a:spcAft>
              <a:buNone/>
            </a:pPr>
            <a:r>
              <a:t/>
            </a:r>
            <a:endParaRPr sz="1350">
              <a:solidFill>
                <a:srgbClr val="2C2D30"/>
              </a:solidFill>
              <a:highlight>
                <a:srgbClr val="FFFFFF"/>
              </a:highlight>
            </a:endParaRPr>
          </a:p>
          <a:p>
            <a:pPr indent="0" lvl="0" marL="0" rtl="0" algn="l">
              <a:spcBef>
                <a:spcPts val="0"/>
              </a:spcBef>
              <a:spcAft>
                <a:spcPts val="0"/>
              </a:spcAft>
              <a:buNone/>
            </a:pPr>
            <a:r>
              <a:rPr lang="en" u="sng">
                <a:solidFill>
                  <a:schemeClr val="hlink"/>
                </a:solidFill>
                <a:hlinkClick r:id="rId2"/>
              </a:rPr>
              <a:t>https://www.psychologytoday.com/us/blog/reality-play/201207/being-amused-apophenia</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4ec447a9f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4ec447a9f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https://twitter.com/kentbeck/status/258316233068396544?lang=en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4cb07341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4cb07341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all the abstractions you use when you write code.  All the classes you sub-class, the patterns that are encoded in the language.  These are the rules we live by as programmers and we have the freedom to make up new patterns as needed, make up new rules to live by that are helpful.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the abstractions get in our way, sometimes there are bugs in the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hyperlink" Target="https://www.slideshare.net/sarah.allen/once-upon-a-time-160982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hyperlink" Target="http://www.sarahmei.com/blog/2010/02/20/scale-8x-slides-poste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0" Type="http://schemas.openxmlformats.org/officeDocument/2006/relationships/image" Target="../media/image37.png"/><Relationship Id="rId11" Type="http://schemas.openxmlformats.org/officeDocument/2006/relationships/hyperlink" Target="https://thenounproject.com/kuradn/collection/justice-and-law/?i=1979115" TargetMode="External"/><Relationship Id="rId22" Type="http://schemas.openxmlformats.org/officeDocument/2006/relationships/image" Target="../media/image32.png"/><Relationship Id="rId10" Type="http://schemas.openxmlformats.org/officeDocument/2006/relationships/image" Target="../media/image24.png"/><Relationship Id="rId21" Type="http://schemas.openxmlformats.org/officeDocument/2006/relationships/hyperlink" Target="https://thenounproject.com/term/ultrasaurus/24618/" TargetMode="External"/><Relationship Id="rId13" Type="http://schemas.openxmlformats.org/officeDocument/2006/relationships/hyperlink" Target="https://thenounproject.com/term/consent/1864143/" TargetMode="External"/><Relationship Id="rId12"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3.png"/><Relationship Id="rId4" Type="http://schemas.openxmlformats.org/officeDocument/2006/relationships/hyperlink" Target="https://thenounproject.com/search/?q=law&amp;creator=4120312&amp;i=1979105" TargetMode="External"/><Relationship Id="rId9" Type="http://schemas.openxmlformats.org/officeDocument/2006/relationships/hyperlink" Target="https://thenounproject.com/kuradn/collection/justice-and-law/?i=1979129" TargetMode="External"/><Relationship Id="rId15" Type="http://schemas.openxmlformats.org/officeDocument/2006/relationships/hyperlink" Target="https://thenounproject.com/search/?q=gavel&amp;i=1819854" TargetMode="External"/><Relationship Id="rId14" Type="http://schemas.openxmlformats.org/officeDocument/2006/relationships/image" Target="../media/image27.png"/><Relationship Id="rId17" Type="http://schemas.openxmlformats.org/officeDocument/2006/relationships/hyperlink" Target="https://thenounproject.com/search/?q=gavel&amp;i=684226" TargetMode="External"/><Relationship Id="rId16" Type="http://schemas.openxmlformats.org/officeDocument/2006/relationships/image" Target="../media/image26.png"/><Relationship Id="rId5" Type="http://schemas.openxmlformats.org/officeDocument/2006/relationships/hyperlink" Target="https://thenounproject.com/search/?q=law&amp;creator=4120312&amp;i=1979105" TargetMode="External"/><Relationship Id="rId19" Type="http://schemas.openxmlformats.org/officeDocument/2006/relationships/hyperlink" Target="https://thenounproject.com/search/?q=gavel&amp;i=1204232" TargetMode="External"/><Relationship Id="rId6" Type="http://schemas.openxmlformats.org/officeDocument/2006/relationships/hyperlink" Target="https://thenounproject.com/kuradn/" TargetMode="External"/><Relationship Id="rId18"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hyperlink" Target="https://thenounproject.com/kuradn/collection/justice-and-law/?i=1979113"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hyperlink" Target="https://bridgefoundr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2.png"/><Relationship Id="rId4" Type="http://schemas.openxmlformats.org/officeDocument/2006/relationships/hyperlink" Target="http://www.tylervigen.com/spurious-correlation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97" name="Shape 97"/>
        <p:cNvGrpSpPr/>
        <p:nvPr/>
      </p:nvGrpSpPr>
      <p:grpSpPr>
        <a:xfrm>
          <a:off x="0" y="0"/>
          <a:ext cx="0" cy="0"/>
          <a:chOff x="0" y="0"/>
          <a:chExt cx="0" cy="0"/>
        </a:xfrm>
      </p:grpSpPr>
      <p:sp>
        <p:nvSpPr>
          <p:cNvPr id="98" name="Google Shape;98;p22"/>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nsolas"/>
                <a:ea typeface="Consolas"/>
                <a:cs typeface="Consolas"/>
                <a:sym typeface="Consolas"/>
              </a:rPr>
              <a:t>“first you learn the value of abstraction, then you learn the cost of abstraction, then you're ready to engineer” </a:t>
            </a:r>
            <a:endParaRPr sz="3600">
              <a:latin typeface="Consolas"/>
              <a:ea typeface="Consolas"/>
              <a:cs typeface="Consolas"/>
              <a:sym typeface="Consolas"/>
            </a:endParaRPr>
          </a:p>
          <a:p>
            <a:pPr indent="0" lvl="0" marL="0" rtl="0" algn="r">
              <a:spcBef>
                <a:spcPts val="1000"/>
              </a:spcBef>
              <a:spcAft>
                <a:spcPts val="0"/>
              </a:spcAft>
              <a:buNone/>
            </a:pPr>
            <a:r>
              <a:rPr lang="en" sz="3600">
                <a:latin typeface="Consolas"/>
                <a:ea typeface="Consolas"/>
                <a:cs typeface="Consolas"/>
                <a:sym typeface="Consolas"/>
              </a:rPr>
              <a:t>— @kentbeck</a:t>
            </a:r>
            <a:endParaRPr sz="36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2" name="Shape 102"/>
        <p:cNvGrpSpPr/>
        <p:nvPr/>
      </p:nvGrpSpPr>
      <p:grpSpPr>
        <a:xfrm>
          <a:off x="0" y="0"/>
          <a:ext cx="0" cy="0"/>
          <a:chOff x="0" y="0"/>
          <a:chExt cx="0" cy="0"/>
        </a:xfrm>
      </p:grpSpPr>
      <p:sp>
        <p:nvSpPr>
          <p:cNvPr id="103" name="Google Shape;103;p23"/>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rPr lang="en" sz="2800">
                <a:solidFill>
                  <a:srgbClr val="CFE2F3"/>
                </a:solidFill>
                <a:latin typeface="Consolas"/>
                <a:ea typeface="Consolas"/>
                <a:cs typeface="Consolas"/>
                <a:sym typeface="Consolas"/>
              </a:rPr>
              <a:t>Recognize when is the abstraction is wrong </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rPr lang="en" sz="2800">
                <a:solidFill>
                  <a:srgbClr val="CFE2F3"/>
                </a:solidFill>
                <a:latin typeface="Consolas"/>
                <a:ea typeface="Consolas"/>
                <a:cs typeface="Consolas"/>
                <a:sym typeface="Consolas"/>
              </a:rPr>
              <a:t>Work at the right layer of abstraction</a:t>
            </a:r>
            <a:endParaRPr sz="2800">
              <a:solidFill>
                <a:srgbClr val="CFE2F3"/>
              </a:solidFill>
              <a:latin typeface="Consolas"/>
              <a:ea typeface="Consolas"/>
              <a:cs typeface="Consolas"/>
              <a:sym typeface="Consolas"/>
            </a:endParaRPr>
          </a:p>
          <a:p>
            <a:pPr indent="0" lvl="0" marL="0" rtl="0" algn="l">
              <a:spcBef>
                <a:spcPts val="0"/>
              </a:spcBef>
              <a:spcAft>
                <a:spcPts val="0"/>
              </a:spcAft>
              <a:buNone/>
            </a:pPr>
            <a:r>
              <a:t/>
            </a:r>
            <a:endParaRPr sz="2800">
              <a:solidFill>
                <a:srgbClr val="CFE2F3"/>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7" name="Shape 107"/>
        <p:cNvGrpSpPr/>
        <p:nvPr/>
      </p:nvGrpSpPr>
      <p:grpSpPr>
        <a:xfrm>
          <a:off x="0" y="0"/>
          <a:ext cx="0" cy="0"/>
          <a:chOff x="0" y="0"/>
          <a:chExt cx="0" cy="0"/>
        </a:xfrm>
      </p:grpSpPr>
      <p:sp>
        <p:nvSpPr>
          <p:cNvPr id="108" name="Google Shape;108;p24"/>
          <p:cNvSpPr txBox="1"/>
          <p:nvPr/>
        </p:nvSpPr>
        <p:spPr>
          <a:xfrm>
            <a:off x="676500" y="1138725"/>
            <a:ext cx="7791000" cy="11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Reality is broken</a:t>
            </a:r>
            <a:r>
              <a:rPr lang="en" sz="4800">
                <a:solidFill>
                  <a:srgbClr val="CFE2F3"/>
                </a:solidFill>
                <a:latin typeface="Consolas"/>
                <a:ea typeface="Consolas"/>
                <a:cs typeface="Consolas"/>
                <a:sym typeface="Consolas"/>
              </a:rPr>
              <a:t>.</a:t>
            </a:r>
            <a:endParaRPr sz="4800">
              <a:solidFill>
                <a:srgbClr val="CFE2F3"/>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2" name="Shape 112"/>
        <p:cNvGrpSpPr/>
        <p:nvPr/>
      </p:nvGrpSpPr>
      <p:grpSpPr>
        <a:xfrm>
          <a:off x="0" y="0"/>
          <a:ext cx="0" cy="0"/>
          <a:chOff x="0" y="0"/>
          <a:chExt cx="0" cy="0"/>
        </a:xfrm>
      </p:grpSpPr>
      <p:sp>
        <p:nvSpPr>
          <p:cNvPr id="113" name="Google Shape;113;p25"/>
          <p:cNvSpPr txBox="1"/>
          <p:nvPr/>
        </p:nvSpPr>
        <p:spPr>
          <a:xfrm>
            <a:off x="676500" y="1138725"/>
            <a:ext cx="84675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Perception != Reality</a:t>
            </a:r>
            <a:endParaRPr sz="4800">
              <a:solidFill>
                <a:srgbClr val="CFE2F3"/>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6"/>
          <p:cNvSpPr/>
          <p:nvPr/>
        </p:nvSpPr>
        <p:spPr>
          <a:xfrm>
            <a:off x="-652650" y="0"/>
            <a:ext cx="9962400" cy="1050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6"/>
          <p:cNvPicPr preferRelativeResize="0"/>
          <p:nvPr/>
        </p:nvPicPr>
        <p:blipFill rotWithShape="1">
          <a:blip r:embed="rId3">
            <a:alphaModFix/>
          </a:blip>
          <a:srcRect b="68127" l="0" r="0" t="0"/>
          <a:stretch/>
        </p:blipFill>
        <p:spPr>
          <a:xfrm>
            <a:off x="0" y="0"/>
            <a:ext cx="4235575" cy="1050000"/>
          </a:xfrm>
          <a:prstGeom prst="rect">
            <a:avLst/>
          </a:prstGeom>
          <a:noFill/>
          <a:ln>
            <a:noFill/>
          </a:ln>
        </p:spPr>
      </p:pic>
      <p:pic>
        <p:nvPicPr>
          <p:cNvPr id="120" name="Google Shape;120;p26"/>
          <p:cNvPicPr preferRelativeResize="0"/>
          <p:nvPr/>
        </p:nvPicPr>
        <p:blipFill>
          <a:blip r:embed="rId4">
            <a:alphaModFix/>
          </a:blip>
          <a:stretch>
            <a:fillRect/>
          </a:stretch>
        </p:blipFill>
        <p:spPr>
          <a:xfrm>
            <a:off x="2245725" y="1805007"/>
            <a:ext cx="4369525" cy="240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7"/>
          <p:cNvPicPr preferRelativeResize="0"/>
          <p:nvPr/>
        </p:nvPicPr>
        <p:blipFill>
          <a:blip r:embed="rId3">
            <a:alphaModFix/>
          </a:blip>
          <a:stretch>
            <a:fillRect/>
          </a:stretch>
        </p:blipFill>
        <p:spPr>
          <a:xfrm>
            <a:off x="0" y="0"/>
            <a:ext cx="1025850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9" name="Shape 129"/>
        <p:cNvGrpSpPr/>
        <p:nvPr/>
      </p:nvGrpSpPr>
      <p:grpSpPr>
        <a:xfrm>
          <a:off x="0" y="0"/>
          <a:ext cx="0" cy="0"/>
          <a:chOff x="0" y="0"/>
          <a:chExt cx="0" cy="0"/>
        </a:xfrm>
      </p:grpSpPr>
      <p:pic>
        <p:nvPicPr>
          <p:cNvPr id="130" name="Google Shape;130;p28"/>
          <p:cNvPicPr preferRelativeResize="0"/>
          <p:nvPr/>
        </p:nvPicPr>
        <p:blipFill>
          <a:blip r:embed="rId3">
            <a:alphaModFix/>
          </a:blip>
          <a:stretch>
            <a:fillRect/>
          </a:stretch>
        </p:blipFill>
        <p:spPr>
          <a:xfrm>
            <a:off x="2893775" y="912450"/>
            <a:ext cx="4120900" cy="331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9"/>
          <p:cNvPicPr preferRelativeResize="0"/>
          <p:nvPr/>
        </p:nvPicPr>
        <p:blipFill>
          <a:blip r:embed="rId3">
            <a:alphaModFix/>
          </a:blip>
          <a:stretch>
            <a:fillRect/>
          </a:stretch>
        </p:blipFill>
        <p:spPr>
          <a:xfrm>
            <a:off x="-92912" y="0"/>
            <a:ext cx="9323238" cy="5792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65150" y="0"/>
            <a:ext cx="10287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31"/>
          <p:cNvPicPr preferRelativeResize="0"/>
          <p:nvPr/>
        </p:nvPicPr>
        <p:blipFill>
          <a:blip r:embed="rId3">
            <a:alphaModFix/>
          </a:blip>
          <a:stretch>
            <a:fillRect/>
          </a:stretch>
        </p:blipFill>
        <p:spPr>
          <a:xfrm>
            <a:off x="0" y="-608225"/>
            <a:ext cx="9144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7" name="Shape 57"/>
        <p:cNvGrpSpPr/>
        <p:nvPr/>
      </p:nvGrpSpPr>
      <p:grpSpPr>
        <a:xfrm>
          <a:off x="0" y="0"/>
          <a:ext cx="0" cy="0"/>
          <a:chOff x="0" y="0"/>
          <a:chExt cx="0" cy="0"/>
        </a:xfrm>
      </p:grpSpPr>
      <p:sp>
        <p:nvSpPr>
          <p:cNvPr id="58" name="Google Shape;58;p14"/>
          <p:cNvSpPr txBox="1"/>
          <p:nvPr/>
        </p:nvSpPr>
        <p:spPr>
          <a:xfrm>
            <a:off x="676500" y="1138725"/>
            <a:ext cx="7791000" cy="11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R</a:t>
            </a:r>
            <a:r>
              <a:rPr lang="en" sz="5200">
                <a:solidFill>
                  <a:srgbClr val="CFE2F3"/>
                </a:solidFill>
                <a:latin typeface="Consolas"/>
                <a:ea typeface="Consolas"/>
                <a:cs typeface="Consolas"/>
                <a:sym typeface="Consolas"/>
              </a:rPr>
              <a:t>eality is broken</a:t>
            </a:r>
            <a:r>
              <a:rPr lang="en" sz="4800">
                <a:solidFill>
                  <a:srgbClr val="CFE2F3"/>
                </a:solidFill>
                <a:latin typeface="Consolas"/>
                <a:ea typeface="Consolas"/>
                <a:cs typeface="Consolas"/>
                <a:sym typeface="Consolas"/>
              </a:rPr>
              <a:t>.</a:t>
            </a:r>
            <a:endParaRPr sz="4800">
              <a:solidFill>
                <a:srgbClr val="CFE2F3"/>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3">
            <a:alphaModFix/>
          </a:blip>
          <a:stretch>
            <a:fillRect/>
          </a:stretch>
        </p:blipFill>
        <p:spPr>
          <a:xfrm>
            <a:off x="0" y="0"/>
            <a:ext cx="9733703" cy="608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33"/>
          <p:cNvPicPr preferRelativeResize="0"/>
          <p:nvPr/>
        </p:nvPicPr>
        <p:blipFill>
          <a:blip r:embed="rId3">
            <a:alphaModFix/>
          </a:blip>
          <a:stretch>
            <a:fillRect/>
          </a:stretch>
        </p:blipFill>
        <p:spPr>
          <a:xfrm>
            <a:off x="-369450" y="-14625"/>
            <a:ext cx="10037624" cy="833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34"/>
          <p:cNvPicPr preferRelativeResize="0"/>
          <p:nvPr/>
        </p:nvPicPr>
        <p:blipFill>
          <a:blip r:embed="rId3">
            <a:alphaModFix/>
          </a:blip>
          <a:stretch>
            <a:fillRect/>
          </a:stretch>
        </p:blipFill>
        <p:spPr>
          <a:xfrm>
            <a:off x="94162" y="-2174228"/>
            <a:ext cx="9108075" cy="77987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4" name="Shape 164"/>
        <p:cNvGrpSpPr/>
        <p:nvPr/>
      </p:nvGrpSpPr>
      <p:grpSpPr>
        <a:xfrm>
          <a:off x="0" y="0"/>
          <a:ext cx="0" cy="0"/>
          <a:chOff x="0" y="0"/>
          <a:chExt cx="0" cy="0"/>
        </a:xfrm>
      </p:grpSpPr>
      <p:pic>
        <p:nvPicPr>
          <p:cNvPr id="165" name="Google Shape;165;p35"/>
          <p:cNvPicPr preferRelativeResize="0"/>
          <p:nvPr/>
        </p:nvPicPr>
        <p:blipFill rotWithShape="1">
          <a:blip r:embed="rId3">
            <a:alphaModFix/>
          </a:blip>
          <a:srcRect b="4889" l="5700" r="5780" t="4563"/>
          <a:stretch/>
        </p:blipFill>
        <p:spPr>
          <a:xfrm>
            <a:off x="4354450" y="1367475"/>
            <a:ext cx="2529450" cy="3449725"/>
          </a:xfrm>
          <a:prstGeom prst="rect">
            <a:avLst/>
          </a:prstGeom>
          <a:noFill/>
          <a:ln>
            <a:noFill/>
          </a:ln>
        </p:spPr>
      </p:pic>
      <p:pic>
        <p:nvPicPr>
          <p:cNvPr id="166" name="Google Shape;166;p35"/>
          <p:cNvPicPr preferRelativeResize="0"/>
          <p:nvPr/>
        </p:nvPicPr>
        <p:blipFill>
          <a:blip r:embed="rId4">
            <a:alphaModFix/>
          </a:blip>
          <a:stretch>
            <a:fillRect/>
          </a:stretch>
        </p:blipFill>
        <p:spPr>
          <a:xfrm>
            <a:off x="0" y="-138825"/>
            <a:ext cx="3961736" cy="5282325"/>
          </a:xfrm>
          <a:prstGeom prst="rect">
            <a:avLst/>
          </a:prstGeom>
          <a:noFill/>
          <a:ln>
            <a:noFill/>
          </a:ln>
        </p:spPr>
      </p:pic>
      <p:sp>
        <p:nvSpPr>
          <p:cNvPr id="167" name="Google Shape;167;p35"/>
          <p:cNvSpPr/>
          <p:nvPr/>
        </p:nvSpPr>
        <p:spPr>
          <a:xfrm>
            <a:off x="4770550" y="202000"/>
            <a:ext cx="4149000" cy="1414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Mrs. Sidney F. Blake, the coleopterist, an Honorary Research Associate of the Smithsonian Institution, will be visiting nearly the same museums at the same time, and it is planned to travel with her during most of this long journey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1" name="Shape 171"/>
        <p:cNvGrpSpPr/>
        <p:nvPr/>
      </p:nvGrpSpPr>
      <p:grpSpPr>
        <a:xfrm>
          <a:off x="0" y="0"/>
          <a:ext cx="0" cy="0"/>
          <a:chOff x="0" y="0"/>
          <a:chExt cx="0" cy="0"/>
        </a:xfrm>
      </p:grpSpPr>
      <p:pic>
        <p:nvPicPr>
          <p:cNvPr id="172" name="Google Shape;172;p36"/>
          <p:cNvPicPr preferRelativeResize="0"/>
          <p:nvPr/>
        </p:nvPicPr>
        <p:blipFill rotWithShape="1">
          <a:blip r:embed="rId3">
            <a:alphaModFix/>
          </a:blip>
          <a:srcRect b="4889" l="5700" r="5780" t="4563"/>
          <a:stretch/>
        </p:blipFill>
        <p:spPr>
          <a:xfrm>
            <a:off x="4354450" y="1367475"/>
            <a:ext cx="2529450" cy="3449725"/>
          </a:xfrm>
          <a:prstGeom prst="rect">
            <a:avLst/>
          </a:prstGeom>
          <a:noFill/>
          <a:ln>
            <a:noFill/>
          </a:ln>
        </p:spPr>
      </p:pic>
      <p:pic>
        <p:nvPicPr>
          <p:cNvPr id="173" name="Google Shape;173;p36"/>
          <p:cNvPicPr preferRelativeResize="0"/>
          <p:nvPr/>
        </p:nvPicPr>
        <p:blipFill>
          <a:blip r:embed="rId4">
            <a:alphaModFix/>
          </a:blip>
          <a:stretch>
            <a:fillRect/>
          </a:stretch>
        </p:blipFill>
        <p:spPr>
          <a:xfrm>
            <a:off x="0" y="-138825"/>
            <a:ext cx="3961736" cy="5282325"/>
          </a:xfrm>
          <a:prstGeom prst="rect">
            <a:avLst/>
          </a:prstGeom>
          <a:noFill/>
          <a:ln>
            <a:noFill/>
          </a:ln>
        </p:spPr>
      </p:pic>
      <p:sp>
        <p:nvSpPr>
          <p:cNvPr id="174" name="Google Shape;174;p36"/>
          <p:cNvSpPr/>
          <p:nvPr/>
        </p:nvSpPr>
        <p:spPr>
          <a:xfrm>
            <a:off x="4770550" y="202000"/>
            <a:ext cx="4149000" cy="1414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Mrs. Sidney F. Blake, the coleopterist, an Honorary Research Associate of the Smithsonian Institution, will be visiting nearly the same museums at the same time, and it is planned to travel with her during most of this long journey</a:t>
            </a:r>
            <a:endParaRPr/>
          </a:p>
        </p:txBody>
      </p:sp>
      <p:pic>
        <p:nvPicPr>
          <p:cNvPr id="175" name="Google Shape;175;p36"/>
          <p:cNvPicPr preferRelativeResize="0"/>
          <p:nvPr/>
        </p:nvPicPr>
        <p:blipFill>
          <a:blip r:embed="rId5">
            <a:alphaModFix/>
          </a:blip>
          <a:stretch>
            <a:fillRect/>
          </a:stretch>
        </p:blipFill>
        <p:spPr>
          <a:xfrm>
            <a:off x="7036300" y="1921000"/>
            <a:ext cx="1955300" cy="27285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7"/>
          <p:cNvPicPr preferRelativeResize="0"/>
          <p:nvPr/>
        </p:nvPicPr>
        <p:blipFill>
          <a:blip r:embed="rId3">
            <a:alphaModFix/>
          </a:blip>
          <a:stretch>
            <a:fillRect/>
          </a:stretch>
        </p:blipFill>
        <p:spPr>
          <a:xfrm>
            <a:off x="0" y="-826587"/>
            <a:ext cx="9079550" cy="68096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4" name="Shape 184"/>
        <p:cNvGrpSpPr/>
        <p:nvPr/>
      </p:nvGrpSpPr>
      <p:grpSpPr>
        <a:xfrm>
          <a:off x="0" y="0"/>
          <a:ext cx="0" cy="0"/>
          <a:chOff x="0" y="0"/>
          <a:chExt cx="0" cy="0"/>
        </a:xfrm>
      </p:grpSpPr>
      <p:sp>
        <p:nvSpPr>
          <p:cNvPr id="185" name="Google Shape;185;p38"/>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CFE2F3"/>
                </a:solidFill>
                <a:latin typeface="Consolas"/>
                <a:ea typeface="Consolas"/>
                <a:cs typeface="Consolas"/>
                <a:sym typeface="Consolas"/>
              </a:rPr>
              <a:t>abstraction</a:t>
            </a:r>
            <a:r>
              <a:rPr lang="en" sz="3600">
                <a:solidFill>
                  <a:srgbClr val="CFE2F3"/>
                </a:solidFill>
                <a:latin typeface="Consolas"/>
                <a:ea typeface="Consolas"/>
                <a:cs typeface="Consolas"/>
                <a:sym typeface="Consolas"/>
              </a:rPr>
              <a:t>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is a mechanism which permits the expression of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b="1" lang="en" sz="3600">
                <a:solidFill>
                  <a:srgbClr val="CFE2F3"/>
                </a:solidFill>
                <a:latin typeface="Consolas"/>
                <a:ea typeface="Consolas"/>
                <a:cs typeface="Consolas"/>
                <a:sym typeface="Consolas"/>
              </a:rPr>
              <a:t>relevant details</a:t>
            </a:r>
            <a:r>
              <a:rPr lang="en" sz="3600">
                <a:solidFill>
                  <a:srgbClr val="CFE2F3"/>
                </a:solidFill>
                <a:latin typeface="Consolas"/>
                <a:ea typeface="Consolas"/>
                <a:cs typeface="Consolas"/>
                <a:sym typeface="Consolas"/>
              </a:rPr>
              <a:t>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and the suppression of </a:t>
            </a:r>
            <a:r>
              <a:rPr b="1" lang="en" sz="3600">
                <a:solidFill>
                  <a:srgbClr val="CFE2F3"/>
                </a:solidFill>
                <a:latin typeface="Consolas"/>
                <a:ea typeface="Consolas"/>
                <a:cs typeface="Consolas"/>
                <a:sym typeface="Consolas"/>
              </a:rPr>
              <a:t>irrelevant details.</a:t>
            </a:r>
            <a:endParaRPr b="1" sz="3600">
              <a:solidFill>
                <a:srgbClr val="CFE2F3"/>
              </a:solidFill>
              <a:latin typeface="Consolas"/>
              <a:ea typeface="Consolas"/>
              <a:cs typeface="Consolas"/>
              <a:sym typeface="Consolas"/>
            </a:endParaRPr>
          </a:p>
          <a:p>
            <a:pPr indent="0" lvl="0" marL="0" rtl="0" algn="ctr">
              <a:spcBef>
                <a:spcPts val="0"/>
              </a:spcBef>
              <a:spcAft>
                <a:spcPts val="0"/>
              </a:spcAft>
              <a:buNone/>
            </a:pPr>
            <a:r>
              <a:t/>
            </a:r>
            <a:endParaRPr b="1" sz="3600">
              <a:solidFill>
                <a:srgbClr val="CFE2F3"/>
              </a:solidFill>
              <a:latin typeface="Consolas"/>
              <a:ea typeface="Consolas"/>
              <a:cs typeface="Consolas"/>
              <a:sym typeface="Consolas"/>
            </a:endParaRPr>
          </a:p>
        </p:txBody>
      </p:sp>
      <p:sp>
        <p:nvSpPr>
          <p:cNvPr id="186" name="Google Shape;186;p38"/>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CFE2F3"/>
                </a:solidFill>
                <a:latin typeface="Consolas"/>
                <a:ea typeface="Consolas"/>
                <a:cs typeface="Consolas"/>
                <a:sym typeface="Consolas"/>
              </a:rPr>
              <a:t>Liskov, Programming With Abstract Data Types, 1974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0" name="Shape 190"/>
        <p:cNvGrpSpPr/>
        <p:nvPr/>
      </p:nvGrpSpPr>
      <p:grpSpPr>
        <a:xfrm>
          <a:off x="0" y="0"/>
          <a:ext cx="0" cy="0"/>
          <a:chOff x="0" y="0"/>
          <a:chExt cx="0" cy="0"/>
        </a:xfrm>
      </p:grpSpPr>
      <p:sp>
        <p:nvSpPr>
          <p:cNvPr id="191" name="Google Shape;191;p39"/>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CFE2F3"/>
                </a:solidFill>
                <a:latin typeface="Consolas"/>
                <a:ea typeface="Consolas"/>
                <a:cs typeface="Consolas"/>
                <a:sym typeface="Consolas"/>
              </a:rPr>
              <a:t>What is relevant?</a:t>
            </a:r>
            <a:endParaRPr b="1" sz="3600">
              <a:solidFill>
                <a:srgbClr val="CFE2F3"/>
              </a:solidFill>
              <a:latin typeface="Consolas"/>
              <a:ea typeface="Consolas"/>
              <a:cs typeface="Consolas"/>
              <a:sym typeface="Consolas"/>
            </a:endParaRPr>
          </a:p>
        </p:txBody>
      </p:sp>
      <p:sp>
        <p:nvSpPr>
          <p:cNvPr id="192" name="Google Shape;192;p39"/>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40"/>
          <p:cNvPicPr preferRelativeResize="0"/>
          <p:nvPr/>
        </p:nvPicPr>
        <p:blipFill>
          <a:blip r:embed="rId3">
            <a:alphaModFix/>
          </a:blip>
          <a:stretch>
            <a:fillRect/>
          </a:stretch>
        </p:blipFill>
        <p:spPr>
          <a:xfrm>
            <a:off x="0" y="-52838"/>
            <a:ext cx="9144000" cy="56263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41"/>
          <p:cNvPicPr preferRelativeResize="0"/>
          <p:nvPr/>
        </p:nvPicPr>
        <p:blipFill>
          <a:blip r:embed="rId3">
            <a:alphaModFix/>
          </a:blip>
          <a:stretch>
            <a:fillRect/>
          </a:stretch>
        </p:blipFill>
        <p:spPr>
          <a:xfrm>
            <a:off x="0" y="-52838"/>
            <a:ext cx="9144000" cy="5626389"/>
          </a:xfrm>
          <a:prstGeom prst="rect">
            <a:avLst/>
          </a:prstGeom>
          <a:noFill/>
          <a:ln>
            <a:noFill/>
          </a:ln>
        </p:spPr>
      </p:pic>
      <p:pic>
        <p:nvPicPr>
          <p:cNvPr id="203" name="Google Shape;203;p41"/>
          <p:cNvPicPr preferRelativeResize="0"/>
          <p:nvPr/>
        </p:nvPicPr>
        <p:blipFill>
          <a:blip r:embed="rId4">
            <a:alphaModFix/>
          </a:blip>
          <a:stretch>
            <a:fillRect/>
          </a:stretch>
        </p:blipFill>
        <p:spPr>
          <a:xfrm>
            <a:off x="1918265" y="188600"/>
            <a:ext cx="5307470"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 name="Shape 62"/>
        <p:cNvGrpSpPr/>
        <p:nvPr/>
      </p:nvGrpSpPr>
      <p:grpSpPr>
        <a:xfrm>
          <a:off x="0" y="0"/>
          <a:ext cx="0" cy="0"/>
          <a:chOff x="0" y="0"/>
          <a:chExt cx="0" cy="0"/>
        </a:xfrm>
      </p:grpSpPr>
      <p:sp>
        <p:nvSpPr>
          <p:cNvPr id="63" name="Google Shape;63;p15"/>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Reality is broken</a:t>
            </a:r>
            <a:r>
              <a:rPr lang="en" sz="4800">
                <a:solidFill>
                  <a:srgbClr val="CFE2F3"/>
                </a:solidFill>
                <a:latin typeface="Consolas"/>
                <a:ea typeface="Consolas"/>
                <a:cs typeface="Consolas"/>
                <a:sym typeface="Consolas"/>
              </a:rPr>
              <a:t>.</a:t>
            </a:r>
            <a:endParaRPr sz="4800">
              <a:solidFill>
                <a:srgbClr val="CFE2F3"/>
              </a:solidFill>
              <a:latin typeface="Consolas"/>
              <a:ea typeface="Consolas"/>
              <a:cs typeface="Consolas"/>
              <a:sym typeface="Consolas"/>
            </a:endParaRPr>
          </a:p>
          <a:p>
            <a:pPr indent="0" lvl="0" marL="0" rtl="0" algn="l">
              <a:spcBef>
                <a:spcPts val="0"/>
              </a:spcBef>
              <a:spcAft>
                <a:spcPts val="0"/>
              </a:spcAft>
              <a:buNone/>
            </a:pPr>
            <a:r>
              <a:t/>
            </a:r>
            <a:endParaRPr sz="4800">
              <a:solidFill>
                <a:srgbClr val="CFE2F3"/>
              </a:solidFill>
              <a:latin typeface="Consolas"/>
              <a:ea typeface="Consolas"/>
              <a:cs typeface="Consolas"/>
              <a:sym typeface="Consolas"/>
            </a:endParaRPr>
          </a:p>
          <a:p>
            <a:pPr indent="0" lvl="0" marL="0" rtl="0" algn="l">
              <a:spcBef>
                <a:spcPts val="0"/>
              </a:spcBef>
              <a:spcAft>
                <a:spcPts val="0"/>
              </a:spcAft>
              <a:buNone/>
            </a:pPr>
            <a:r>
              <a:rPr lang="en" sz="4800">
                <a:solidFill>
                  <a:srgbClr val="CFE2F3"/>
                </a:solidFill>
                <a:latin typeface="Consolas"/>
                <a:ea typeface="Consolas"/>
                <a:cs typeface="Consolas"/>
                <a:sym typeface="Consolas"/>
              </a:rPr>
              <a:t>Change the rules.</a:t>
            </a:r>
            <a:endParaRPr sz="4800">
              <a:solidFill>
                <a:srgbClr val="CFE2F3"/>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7" name="Shape 207"/>
        <p:cNvGrpSpPr/>
        <p:nvPr/>
      </p:nvGrpSpPr>
      <p:grpSpPr>
        <a:xfrm>
          <a:off x="0" y="0"/>
          <a:ext cx="0" cy="0"/>
          <a:chOff x="0" y="0"/>
          <a:chExt cx="0" cy="0"/>
        </a:xfrm>
      </p:grpSpPr>
      <p:sp>
        <p:nvSpPr>
          <p:cNvPr id="208" name="Google Shape;208;p42"/>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CFE2F3"/>
                </a:solidFill>
                <a:latin typeface="Consolas"/>
                <a:ea typeface="Consolas"/>
                <a:cs typeface="Consolas"/>
                <a:sym typeface="Consolas"/>
              </a:rPr>
              <a:t>wrong abstraction…</a:t>
            </a:r>
            <a:endParaRPr i="1" sz="3600">
              <a:solidFill>
                <a:srgbClr val="CFE2F3"/>
              </a:solidFill>
              <a:latin typeface="Consolas"/>
              <a:ea typeface="Consolas"/>
              <a:cs typeface="Consolas"/>
              <a:sym typeface="Consolas"/>
            </a:endParaRPr>
          </a:p>
          <a:p>
            <a:pPr indent="0" lvl="0" marL="0" rtl="0" algn="ctr">
              <a:spcBef>
                <a:spcPts val="0"/>
              </a:spcBef>
              <a:spcAft>
                <a:spcPts val="0"/>
              </a:spcAft>
              <a:buNone/>
            </a:pPr>
            <a:r>
              <a:t/>
            </a:r>
            <a:endParaRPr i="1"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a condition-laden procedure which interleaves a number of vaguely associated ideas.</a:t>
            </a:r>
            <a:endParaRPr sz="3600">
              <a:solidFill>
                <a:srgbClr val="CFE2F3"/>
              </a:solidFill>
              <a:latin typeface="Consolas"/>
              <a:ea typeface="Consolas"/>
              <a:cs typeface="Consolas"/>
              <a:sym typeface="Consolas"/>
            </a:endParaRPr>
          </a:p>
        </p:txBody>
      </p:sp>
      <p:sp>
        <p:nvSpPr>
          <p:cNvPr id="209" name="Google Shape;209;p42"/>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solidFill>
                  <a:srgbClr val="CFE2F3"/>
                </a:solidFill>
                <a:latin typeface="Consolas"/>
                <a:ea typeface="Consolas"/>
                <a:cs typeface="Consolas"/>
                <a:sym typeface="Consolas"/>
              </a:rPr>
              <a:t>https://www.sandimetz.com/blog/2016/1/20/the-wrong-abstraction</a:t>
            </a:r>
            <a:endParaRPr b="1" sz="1800">
              <a:solidFill>
                <a:srgbClr val="CFE2F3"/>
              </a:solidFill>
              <a:latin typeface="Consolas"/>
              <a:ea typeface="Consolas"/>
              <a:cs typeface="Consolas"/>
              <a:sym typeface="Consolas"/>
            </a:endParaRPr>
          </a:p>
          <a:p>
            <a:pPr indent="0" lvl="0" marL="0" rtl="0" algn="r">
              <a:spcBef>
                <a:spcPts val="0"/>
              </a:spcBef>
              <a:spcAft>
                <a:spcPts val="0"/>
              </a:spcAft>
              <a:buClr>
                <a:schemeClr val="dk1"/>
              </a:buClr>
              <a:buSzPts val="1100"/>
              <a:buFont typeface="Arial"/>
              <a:buNone/>
            </a:pPr>
            <a:r>
              <a:t/>
            </a:r>
            <a:endParaRPr b="1" sz="1800">
              <a:solidFill>
                <a:srgbClr val="CFE2F3"/>
              </a:solidFill>
              <a:latin typeface="Consolas"/>
              <a:ea typeface="Consolas"/>
              <a:cs typeface="Consolas"/>
              <a:sym typeface="Consolas"/>
            </a:endParaRPr>
          </a:p>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3" name="Shape 213"/>
        <p:cNvGrpSpPr/>
        <p:nvPr/>
      </p:nvGrpSpPr>
      <p:grpSpPr>
        <a:xfrm>
          <a:off x="0" y="0"/>
          <a:ext cx="0" cy="0"/>
          <a:chOff x="0" y="0"/>
          <a:chExt cx="0" cy="0"/>
        </a:xfrm>
      </p:grpSpPr>
      <p:sp>
        <p:nvSpPr>
          <p:cNvPr id="214" name="Google Shape;214;p43"/>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CFE2F3"/>
                </a:solidFill>
                <a:latin typeface="Consolas"/>
                <a:ea typeface="Consolas"/>
                <a:cs typeface="Consolas"/>
                <a:sym typeface="Consolas"/>
              </a:rPr>
              <a:t>j</a:t>
            </a:r>
            <a:r>
              <a:rPr i="1" lang="en" sz="3600">
                <a:solidFill>
                  <a:srgbClr val="CFE2F3"/>
                </a:solidFill>
                <a:latin typeface="Consolas"/>
                <a:ea typeface="Consolas"/>
                <a:cs typeface="Consolas"/>
                <a:sym typeface="Consolas"/>
              </a:rPr>
              <a:t>ust-world fallacy</a:t>
            </a:r>
            <a:br>
              <a:rPr i="1" lang="en" sz="3600">
                <a:solidFill>
                  <a:srgbClr val="CFE2F3"/>
                </a:solidFill>
                <a:latin typeface="Consolas"/>
                <a:ea typeface="Consolas"/>
                <a:cs typeface="Consolas"/>
                <a:sym typeface="Consolas"/>
              </a:rPr>
            </a:br>
            <a:endParaRPr i="1"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the general belief that the world is morally ordered, </a:t>
            </a:r>
            <a:br>
              <a:rPr lang="en" sz="3600">
                <a:solidFill>
                  <a:srgbClr val="CFE2F3"/>
                </a:solidFill>
                <a:latin typeface="Consolas"/>
                <a:ea typeface="Consolas"/>
                <a:cs typeface="Consolas"/>
                <a:sym typeface="Consolas"/>
              </a:rPr>
            </a:br>
            <a:r>
              <a:rPr lang="en" sz="3600">
                <a:solidFill>
                  <a:srgbClr val="CFE2F3"/>
                </a:solidFill>
                <a:latin typeface="Consolas"/>
                <a:ea typeface="Consolas"/>
                <a:cs typeface="Consolas"/>
                <a:sym typeface="Consolas"/>
              </a:rPr>
              <a:t>such that people generally get what they deserve</a:t>
            </a:r>
            <a:endParaRPr sz="3600">
              <a:solidFill>
                <a:srgbClr val="CFE2F3"/>
              </a:solidFill>
              <a:latin typeface="Consolas"/>
              <a:ea typeface="Consolas"/>
              <a:cs typeface="Consolas"/>
              <a:sym typeface="Consolas"/>
            </a:endParaRPr>
          </a:p>
        </p:txBody>
      </p:sp>
      <p:sp>
        <p:nvSpPr>
          <p:cNvPr id="215" name="Google Shape;215;p43"/>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44"/>
          <p:cNvPicPr preferRelativeResize="0"/>
          <p:nvPr/>
        </p:nvPicPr>
        <p:blipFill>
          <a:blip r:embed="rId3">
            <a:alphaModFix/>
          </a:blip>
          <a:stretch>
            <a:fillRect/>
          </a:stretch>
        </p:blipFill>
        <p:spPr>
          <a:xfrm>
            <a:off x="0" y="-1626577"/>
            <a:ext cx="9144000" cy="105652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4" name="Shape 224"/>
        <p:cNvGrpSpPr/>
        <p:nvPr/>
      </p:nvGrpSpPr>
      <p:grpSpPr>
        <a:xfrm>
          <a:off x="0" y="0"/>
          <a:ext cx="0" cy="0"/>
          <a:chOff x="0" y="0"/>
          <a:chExt cx="0" cy="0"/>
        </a:xfrm>
      </p:grpSpPr>
      <p:sp>
        <p:nvSpPr>
          <p:cNvPr id="225" name="Google Shape;225;p45"/>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CFE2F3"/>
                </a:solidFill>
                <a:latin typeface="Consolas"/>
                <a:ea typeface="Consolas"/>
                <a:cs typeface="Consolas"/>
                <a:sym typeface="Consolas"/>
              </a:rPr>
              <a:t>Simply holding meritocracy as a value seems to promote discriminatory behavior.</a:t>
            </a:r>
            <a:endParaRPr sz="3600">
              <a:solidFill>
                <a:srgbClr val="CFE2F3"/>
              </a:solidFill>
              <a:latin typeface="Consolas"/>
              <a:ea typeface="Consolas"/>
              <a:cs typeface="Consolas"/>
              <a:sym typeface="Consolas"/>
            </a:endParaRPr>
          </a:p>
          <a:p>
            <a:pPr indent="0" lvl="0" marL="0" rtl="0" algn="l">
              <a:spcBef>
                <a:spcPts val="0"/>
              </a:spcBef>
              <a:spcAft>
                <a:spcPts val="0"/>
              </a:spcAft>
              <a:buNone/>
            </a:pPr>
            <a:r>
              <a:t/>
            </a:r>
            <a:endParaRPr sz="3600">
              <a:solidFill>
                <a:srgbClr val="CFE2F3"/>
              </a:solidFill>
              <a:latin typeface="Consolas"/>
              <a:ea typeface="Consolas"/>
              <a:cs typeface="Consolas"/>
              <a:sym typeface="Consolas"/>
            </a:endParaRPr>
          </a:p>
        </p:txBody>
      </p:sp>
      <p:sp>
        <p:nvSpPr>
          <p:cNvPr id="226" name="Google Shape;226;p45"/>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0" name="Shape 230"/>
        <p:cNvGrpSpPr/>
        <p:nvPr/>
      </p:nvGrpSpPr>
      <p:grpSpPr>
        <a:xfrm>
          <a:off x="0" y="0"/>
          <a:ext cx="0" cy="0"/>
          <a:chOff x="0" y="0"/>
          <a:chExt cx="0" cy="0"/>
        </a:xfrm>
      </p:grpSpPr>
      <p:sp>
        <p:nvSpPr>
          <p:cNvPr id="231" name="Google Shape;231;p46"/>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CFE2F3"/>
                </a:solidFill>
                <a:latin typeface="Consolas"/>
                <a:ea typeface="Consolas"/>
                <a:cs typeface="Consolas"/>
                <a:sym typeface="Consolas"/>
              </a:rPr>
              <a:t>Our relentless detection of patterns is part of our larger search for meaning...</a:t>
            </a:r>
            <a:endParaRPr sz="3600">
              <a:solidFill>
                <a:srgbClr val="CFE2F3"/>
              </a:solidFill>
              <a:latin typeface="Consolas"/>
              <a:ea typeface="Consolas"/>
              <a:cs typeface="Consolas"/>
              <a:sym typeface="Consolas"/>
            </a:endParaRPr>
          </a:p>
        </p:txBody>
      </p:sp>
      <p:sp>
        <p:nvSpPr>
          <p:cNvPr id="232" name="Google Shape;232;p46"/>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solidFill>
                  <a:srgbClr val="CFE2F3"/>
                </a:solidFill>
                <a:latin typeface="Consolas"/>
                <a:ea typeface="Consolas"/>
                <a:cs typeface="Consolas"/>
                <a:sym typeface="Consolas"/>
              </a:rPr>
              <a:t>Being Amused by Apophenia, Poulsen</a:t>
            </a:r>
            <a:endParaRPr b="1" sz="1800">
              <a:solidFill>
                <a:srgbClr val="CFE2F3"/>
              </a:solidFill>
              <a:latin typeface="Consolas"/>
              <a:ea typeface="Consolas"/>
              <a:cs typeface="Consolas"/>
              <a:sym typeface="Consolas"/>
            </a:endParaRPr>
          </a:p>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6" name="Shape 236"/>
        <p:cNvGrpSpPr/>
        <p:nvPr/>
      </p:nvGrpSpPr>
      <p:grpSpPr>
        <a:xfrm>
          <a:off x="0" y="0"/>
          <a:ext cx="0" cy="0"/>
          <a:chOff x="0" y="0"/>
          <a:chExt cx="0" cy="0"/>
        </a:xfrm>
      </p:grpSpPr>
      <p:sp>
        <p:nvSpPr>
          <p:cNvPr id="237" name="Google Shape;237;p47"/>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CFE2F3"/>
                </a:solidFill>
                <a:latin typeface="Consolas"/>
                <a:ea typeface="Consolas"/>
                <a:cs typeface="Consolas"/>
                <a:sym typeface="Consolas"/>
              </a:rPr>
              <a:t>Our greatest challenge may be learning to bear incoherence.</a:t>
            </a:r>
            <a:endParaRPr sz="3600">
              <a:solidFill>
                <a:srgbClr val="CFE2F3"/>
              </a:solidFill>
              <a:latin typeface="Consolas"/>
              <a:ea typeface="Consolas"/>
              <a:cs typeface="Consolas"/>
              <a:sym typeface="Consolas"/>
            </a:endParaRPr>
          </a:p>
        </p:txBody>
      </p:sp>
      <p:sp>
        <p:nvSpPr>
          <p:cNvPr id="238" name="Google Shape;238;p47"/>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CFE2F3"/>
                </a:solidFill>
                <a:latin typeface="Consolas"/>
                <a:ea typeface="Consolas"/>
                <a:cs typeface="Consolas"/>
                <a:sym typeface="Consolas"/>
              </a:rPr>
              <a:t>Being Amused by Apophenia, Poulsen</a:t>
            </a:r>
            <a:endParaRPr b="1" sz="1800">
              <a:solidFill>
                <a:srgbClr val="CFE2F3"/>
              </a:solidFill>
              <a:latin typeface="Consolas"/>
              <a:ea typeface="Consolas"/>
              <a:cs typeface="Consolas"/>
              <a:sym typeface="Consolas"/>
            </a:endParaRPr>
          </a:p>
          <a:p>
            <a:pPr indent="0" lvl="0" marL="0" rtl="0" algn="r">
              <a:spcBef>
                <a:spcPts val="0"/>
              </a:spcBef>
              <a:spcAft>
                <a:spcPts val="0"/>
              </a:spcAft>
              <a:buNone/>
            </a:pPr>
            <a:r>
              <a:t/>
            </a:r>
            <a:endParaRPr b="1" sz="1800">
              <a:solidFill>
                <a:srgbClr val="CFE2F3"/>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2" name="Shape 242"/>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6" name="Shape 246"/>
        <p:cNvGrpSpPr/>
        <p:nvPr/>
      </p:nvGrpSpPr>
      <p:grpSpPr>
        <a:xfrm>
          <a:off x="0" y="0"/>
          <a:ext cx="0" cy="0"/>
          <a:chOff x="0" y="0"/>
          <a:chExt cx="0" cy="0"/>
        </a:xfrm>
      </p:grpSpPr>
      <p:sp>
        <p:nvSpPr>
          <p:cNvPr id="247" name="Google Shape;247;p49"/>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rPr lang="en" sz="4800">
                <a:solidFill>
                  <a:srgbClr val="CFE2F3"/>
                </a:solidFill>
                <a:latin typeface="Consolas"/>
                <a:ea typeface="Consolas"/>
                <a:cs typeface="Consolas"/>
                <a:sym typeface="Consolas"/>
              </a:rPr>
              <a:t>Change the rules.</a:t>
            </a:r>
            <a:endParaRPr sz="4800">
              <a:solidFill>
                <a:srgbClr val="CFE2F3"/>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50"/>
          <p:cNvSpPr txBox="1"/>
          <p:nvPr/>
        </p:nvSpPr>
        <p:spPr>
          <a:xfrm>
            <a:off x="0" y="4420925"/>
            <a:ext cx="9144000" cy="42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999999"/>
                </a:solidFill>
                <a:latin typeface="Consolas"/>
                <a:ea typeface="Consolas"/>
                <a:cs typeface="Consolas"/>
                <a:sym typeface="Consolas"/>
              </a:rPr>
              <a:t>https://www.ultrasaurus.com/2009/04/sf-ruby-meetup/</a:t>
            </a:r>
            <a:endParaRPr sz="2000">
              <a:solidFill>
                <a:srgbClr val="999999"/>
              </a:solidFill>
              <a:latin typeface="Consolas"/>
              <a:ea typeface="Consolas"/>
              <a:cs typeface="Consolas"/>
              <a:sym typeface="Consolas"/>
            </a:endParaRPr>
          </a:p>
        </p:txBody>
      </p:sp>
      <p:pic>
        <p:nvPicPr>
          <p:cNvPr id="253" name="Google Shape;253;p50"/>
          <p:cNvPicPr preferRelativeResize="0"/>
          <p:nvPr/>
        </p:nvPicPr>
        <p:blipFill>
          <a:blip r:embed="rId3">
            <a:alphaModFix/>
          </a:blip>
          <a:stretch>
            <a:fillRect/>
          </a:stretch>
        </p:blipFill>
        <p:spPr>
          <a:xfrm>
            <a:off x="152400" y="789500"/>
            <a:ext cx="8525875" cy="2225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1"/>
          <p:cNvSpPr txBox="1"/>
          <p:nvPr/>
        </p:nvSpPr>
        <p:spPr>
          <a:xfrm>
            <a:off x="0" y="4420925"/>
            <a:ext cx="9144000" cy="42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999999"/>
                </a:solidFill>
                <a:latin typeface="Consolas"/>
                <a:ea typeface="Consolas"/>
                <a:cs typeface="Consolas"/>
                <a:sym typeface="Consolas"/>
              </a:rPr>
              <a:t>https://www.ultrasaurus.com/2009/04/sf-ruby-meetup/</a:t>
            </a:r>
            <a:endParaRPr sz="2000">
              <a:solidFill>
                <a:srgbClr val="999999"/>
              </a:solidFill>
              <a:latin typeface="Consolas"/>
              <a:ea typeface="Consolas"/>
              <a:cs typeface="Consolas"/>
              <a:sym typeface="Consolas"/>
            </a:endParaRPr>
          </a:p>
        </p:txBody>
      </p:sp>
      <p:pic>
        <p:nvPicPr>
          <p:cNvPr id="259" name="Google Shape;259;p51"/>
          <p:cNvPicPr preferRelativeResize="0"/>
          <p:nvPr/>
        </p:nvPicPr>
        <p:blipFill>
          <a:blip r:embed="rId3">
            <a:alphaModFix/>
          </a:blip>
          <a:stretch>
            <a:fillRect/>
          </a:stretch>
        </p:blipFill>
        <p:spPr>
          <a:xfrm>
            <a:off x="152400" y="789500"/>
            <a:ext cx="8525875" cy="2225100"/>
          </a:xfrm>
          <a:prstGeom prst="rect">
            <a:avLst/>
          </a:prstGeom>
          <a:noFill/>
          <a:ln>
            <a:noFill/>
          </a:ln>
        </p:spPr>
      </p:pic>
      <p:pic>
        <p:nvPicPr>
          <p:cNvPr id="260" name="Google Shape;260;p51"/>
          <p:cNvPicPr preferRelativeResize="0"/>
          <p:nvPr/>
        </p:nvPicPr>
        <p:blipFill>
          <a:blip r:embed="rId4">
            <a:alphaModFix/>
          </a:blip>
          <a:stretch>
            <a:fillRect/>
          </a:stretch>
        </p:blipFill>
        <p:spPr>
          <a:xfrm>
            <a:off x="152400" y="3167000"/>
            <a:ext cx="2279017" cy="110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7" name="Shape 67"/>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52"/>
          <p:cNvPicPr preferRelativeResize="0"/>
          <p:nvPr/>
        </p:nvPicPr>
        <p:blipFill rotWithShape="1">
          <a:blip r:embed="rId3">
            <a:alphaModFix/>
          </a:blip>
          <a:srcRect b="0" l="7665" r="23765" t="0"/>
          <a:stretch/>
        </p:blipFill>
        <p:spPr>
          <a:xfrm>
            <a:off x="0" y="0"/>
            <a:ext cx="5415266" cy="5143500"/>
          </a:xfrm>
          <a:prstGeom prst="rect">
            <a:avLst/>
          </a:prstGeom>
          <a:noFill/>
          <a:ln>
            <a:noFill/>
          </a:ln>
        </p:spPr>
      </p:pic>
      <p:pic>
        <p:nvPicPr>
          <p:cNvPr id="266" name="Google Shape;266;p52"/>
          <p:cNvPicPr preferRelativeResize="0"/>
          <p:nvPr/>
        </p:nvPicPr>
        <p:blipFill>
          <a:blip r:embed="rId4">
            <a:alphaModFix/>
          </a:blip>
          <a:stretch>
            <a:fillRect/>
          </a:stretch>
        </p:blipFill>
        <p:spPr>
          <a:xfrm>
            <a:off x="5567680" y="76200"/>
            <a:ext cx="3398475" cy="211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53"/>
          <p:cNvPicPr preferRelativeResize="0"/>
          <p:nvPr/>
        </p:nvPicPr>
        <p:blipFill rotWithShape="1">
          <a:blip r:embed="rId3">
            <a:alphaModFix/>
          </a:blip>
          <a:srcRect b="0" l="7665" r="23765" t="0"/>
          <a:stretch/>
        </p:blipFill>
        <p:spPr>
          <a:xfrm>
            <a:off x="0" y="0"/>
            <a:ext cx="5415266" cy="5143500"/>
          </a:xfrm>
          <a:prstGeom prst="rect">
            <a:avLst/>
          </a:prstGeom>
          <a:noFill/>
          <a:ln>
            <a:noFill/>
          </a:ln>
        </p:spPr>
      </p:pic>
      <p:pic>
        <p:nvPicPr>
          <p:cNvPr id="272" name="Google Shape;272;p53"/>
          <p:cNvPicPr preferRelativeResize="0"/>
          <p:nvPr/>
        </p:nvPicPr>
        <p:blipFill>
          <a:blip r:embed="rId4">
            <a:alphaModFix/>
          </a:blip>
          <a:stretch>
            <a:fillRect/>
          </a:stretch>
        </p:blipFill>
        <p:spPr>
          <a:xfrm>
            <a:off x="5614306" y="1286775"/>
            <a:ext cx="3336400" cy="2085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54"/>
          <p:cNvPicPr preferRelativeResize="0"/>
          <p:nvPr/>
        </p:nvPicPr>
        <p:blipFill>
          <a:blip r:embed="rId3">
            <a:alphaModFix/>
          </a:blip>
          <a:stretch>
            <a:fillRect/>
          </a:stretch>
        </p:blipFill>
        <p:spPr>
          <a:xfrm>
            <a:off x="556425" y="727350"/>
            <a:ext cx="7710725" cy="3126375"/>
          </a:xfrm>
          <a:prstGeom prst="rect">
            <a:avLst/>
          </a:prstGeom>
          <a:noFill/>
          <a:ln>
            <a:noFill/>
          </a:ln>
        </p:spPr>
      </p:pic>
      <p:sp>
        <p:nvSpPr>
          <p:cNvPr id="278" name="Google Shape;278;p54"/>
          <p:cNvSpPr txBox="1"/>
          <p:nvPr/>
        </p:nvSpPr>
        <p:spPr>
          <a:xfrm>
            <a:off x="-152400" y="4639700"/>
            <a:ext cx="9276900" cy="50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666666"/>
                </a:solidFill>
                <a:uFill>
                  <a:noFill/>
                </a:uFill>
                <a:latin typeface="Consolas"/>
                <a:ea typeface="Consolas"/>
                <a:cs typeface="Consolas"/>
                <a:sym typeface="Consolas"/>
                <a:hlinkClick r:id="rId4"/>
              </a:rPr>
              <a:t>https://www.slideshare.net/sarah.allen/once-upon-a-time-1609821</a:t>
            </a:r>
            <a:endParaRPr sz="1800">
              <a:solidFill>
                <a:srgbClr val="666666"/>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55"/>
          <p:cNvPicPr preferRelativeResize="0"/>
          <p:nvPr/>
        </p:nvPicPr>
        <p:blipFill>
          <a:blip r:embed="rId3">
            <a:alphaModFix/>
          </a:blip>
          <a:stretch>
            <a:fillRect/>
          </a:stretch>
        </p:blipFill>
        <p:spPr>
          <a:xfrm>
            <a:off x="3469950" y="463175"/>
            <a:ext cx="5542825" cy="3935650"/>
          </a:xfrm>
          <a:prstGeom prst="rect">
            <a:avLst/>
          </a:prstGeom>
          <a:noFill/>
          <a:ln>
            <a:noFill/>
          </a:ln>
        </p:spPr>
      </p:pic>
      <p:pic>
        <p:nvPicPr>
          <p:cNvPr id="284" name="Google Shape;284;p55"/>
          <p:cNvPicPr preferRelativeResize="0"/>
          <p:nvPr/>
        </p:nvPicPr>
        <p:blipFill rotWithShape="1">
          <a:blip r:embed="rId4">
            <a:alphaModFix/>
          </a:blip>
          <a:srcRect b="0" l="53972" r="0" t="0"/>
          <a:stretch/>
        </p:blipFill>
        <p:spPr>
          <a:xfrm>
            <a:off x="5" y="0"/>
            <a:ext cx="31671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56"/>
          <p:cNvPicPr preferRelativeResize="0"/>
          <p:nvPr/>
        </p:nvPicPr>
        <p:blipFill rotWithShape="1">
          <a:blip r:embed="rId3">
            <a:alphaModFix/>
          </a:blip>
          <a:srcRect b="0" l="53972" r="0" t="0"/>
          <a:stretch/>
        </p:blipFill>
        <p:spPr>
          <a:xfrm>
            <a:off x="5" y="0"/>
            <a:ext cx="3167100" cy="5143500"/>
          </a:xfrm>
          <a:prstGeom prst="rect">
            <a:avLst/>
          </a:prstGeom>
          <a:noFill/>
          <a:ln>
            <a:noFill/>
          </a:ln>
        </p:spPr>
      </p:pic>
      <p:pic>
        <p:nvPicPr>
          <p:cNvPr id="290" name="Google Shape;290;p56"/>
          <p:cNvPicPr preferRelativeResize="0"/>
          <p:nvPr/>
        </p:nvPicPr>
        <p:blipFill>
          <a:blip r:embed="rId4">
            <a:alphaModFix/>
          </a:blip>
          <a:stretch>
            <a:fillRect/>
          </a:stretch>
        </p:blipFill>
        <p:spPr>
          <a:xfrm>
            <a:off x="3243305" y="533400"/>
            <a:ext cx="5672095" cy="3887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4" name="Shape 294"/>
        <p:cNvGrpSpPr/>
        <p:nvPr/>
      </p:nvGrpSpPr>
      <p:grpSpPr>
        <a:xfrm>
          <a:off x="0" y="0"/>
          <a:ext cx="0" cy="0"/>
          <a:chOff x="0" y="0"/>
          <a:chExt cx="0" cy="0"/>
        </a:xfrm>
      </p:grpSpPr>
      <p:sp>
        <p:nvSpPr>
          <p:cNvPr id="295" name="Google Shape;295;p57"/>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rPr lang="en" sz="4800">
                <a:solidFill>
                  <a:srgbClr val="CFE2F3"/>
                </a:solidFill>
                <a:latin typeface="Consolas"/>
                <a:ea typeface="Consolas"/>
                <a:cs typeface="Consolas"/>
                <a:sym typeface="Consolas"/>
              </a:rPr>
              <a:t>Iterate. Celebrate.</a:t>
            </a:r>
            <a:endParaRPr sz="4800">
              <a:solidFill>
                <a:srgbClr val="CFE2F3"/>
              </a:solidFill>
              <a:latin typeface="Consolas"/>
              <a:ea typeface="Consolas"/>
              <a:cs typeface="Consolas"/>
              <a:sym typeface="Consolas"/>
            </a:endParaRPr>
          </a:p>
          <a:p>
            <a:pPr indent="0" lvl="0" marL="0" rtl="0" algn="l">
              <a:spcBef>
                <a:spcPts val="0"/>
              </a:spcBef>
              <a:spcAft>
                <a:spcPts val="0"/>
              </a:spcAft>
              <a:buNone/>
            </a:pPr>
            <a:r>
              <a:rPr lang="en" sz="4800">
                <a:solidFill>
                  <a:srgbClr val="CFE2F3"/>
                </a:solidFill>
                <a:latin typeface="Consolas"/>
                <a:ea typeface="Consolas"/>
                <a:cs typeface="Consolas"/>
                <a:sym typeface="Consolas"/>
              </a:rPr>
              <a:t>Iterate. Celebrate.</a:t>
            </a:r>
            <a:endParaRPr sz="4800">
              <a:solidFill>
                <a:srgbClr val="CFE2F3"/>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58"/>
          <p:cNvPicPr preferRelativeResize="0"/>
          <p:nvPr/>
        </p:nvPicPr>
        <p:blipFill>
          <a:blip r:embed="rId3">
            <a:alphaModFix/>
          </a:blip>
          <a:stretch>
            <a:fillRect/>
          </a:stretch>
        </p:blipFill>
        <p:spPr>
          <a:xfrm>
            <a:off x="1597550" y="1452650"/>
            <a:ext cx="5457825" cy="2486025"/>
          </a:xfrm>
          <a:prstGeom prst="rect">
            <a:avLst/>
          </a:prstGeom>
          <a:noFill/>
          <a:ln>
            <a:noFill/>
          </a:ln>
        </p:spPr>
      </p:pic>
      <p:sp>
        <p:nvSpPr>
          <p:cNvPr id="301" name="Google Shape;301;p58"/>
          <p:cNvSpPr txBox="1"/>
          <p:nvPr/>
        </p:nvSpPr>
        <p:spPr>
          <a:xfrm>
            <a:off x="676500" y="147200"/>
            <a:ext cx="81342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nsolas"/>
                <a:ea typeface="Consolas"/>
                <a:cs typeface="Consolas"/>
                <a:sym typeface="Consolas"/>
              </a:rPr>
              <a:t>Moving the Needle: How the </a:t>
            </a:r>
            <a:br>
              <a:rPr lang="en" sz="3600">
                <a:latin typeface="Consolas"/>
                <a:ea typeface="Consolas"/>
                <a:cs typeface="Consolas"/>
                <a:sym typeface="Consolas"/>
              </a:rPr>
            </a:br>
            <a:r>
              <a:rPr lang="en" sz="3600">
                <a:latin typeface="Consolas"/>
                <a:ea typeface="Consolas"/>
                <a:cs typeface="Consolas"/>
                <a:sym typeface="Consolas"/>
              </a:rPr>
              <a:t>SF Ruby Community got to 18%</a:t>
            </a:r>
            <a:endParaRPr sz="3600">
              <a:latin typeface="Consolas"/>
              <a:ea typeface="Consolas"/>
              <a:cs typeface="Consolas"/>
              <a:sym typeface="Consolas"/>
            </a:endParaRPr>
          </a:p>
          <a:p>
            <a:pPr indent="0" lvl="0" marL="0" rtl="0" algn="l">
              <a:spcBef>
                <a:spcPts val="0"/>
              </a:spcBef>
              <a:spcAft>
                <a:spcPts val="0"/>
              </a:spcAft>
              <a:buNone/>
            </a:pPr>
            <a:r>
              <a:t/>
            </a:r>
            <a:endParaRPr sz="3600">
              <a:latin typeface="Consolas"/>
              <a:ea typeface="Consolas"/>
              <a:cs typeface="Consolas"/>
              <a:sym typeface="Consolas"/>
            </a:endParaRPr>
          </a:p>
          <a:p>
            <a:pPr indent="0" lvl="0" marL="0" rtl="0" algn="l">
              <a:spcBef>
                <a:spcPts val="0"/>
              </a:spcBef>
              <a:spcAft>
                <a:spcPts val="0"/>
              </a:spcAft>
              <a:buNone/>
            </a:pPr>
            <a:r>
              <a:t/>
            </a:r>
            <a:endParaRPr sz="3600">
              <a:latin typeface="Consolas"/>
              <a:ea typeface="Consolas"/>
              <a:cs typeface="Consolas"/>
              <a:sym typeface="Consolas"/>
            </a:endParaRPr>
          </a:p>
        </p:txBody>
      </p:sp>
      <p:sp>
        <p:nvSpPr>
          <p:cNvPr id="302" name="Google Shape;302;p58"/>
          <p:cNvSpPr txBox="1"/>
          <p:nvPr/>
        </p:nvSpPr>
        <p:spPr>
          <a:xfrm>
            <a:off x="0" y="4420925"/>
            <a:ext cx="9144000" cy="42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999999"/>
                </a:solidFill>
                <a:uFill>
                  <a:noFill/>
                </a:uFill>
                <a:latin typeface="Consolas"/>
                <a:ea typeface="Consolas"/>
                <a:cs typeface="Consolas"/>
                <a:sym typeface="Consolas"/>
                <a:hlinkClick r:id="rId4"/>
              </a:rPr>
              <a:t>http://www.sarahmei.com/blog/2010/02/20/scale-8x-slides-posted/</a:t>
            </a:r>
            <a:endParaRPr sz="2000">
              <a:solidFill>
                <a:srgbClr val="999999"/>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306" name="Shape 306"/>
        <p:cNvGrpSpPr/>
        <p:nvPr/>
      </p:nvGrpSpPr>
      <p:grpSpPr>
        <a:xfrm>
          <a:off x="0" y="0"/>
          <a:ext cx="0" cy="0"/>
          <a:chOff x="0" y="0"/>
          <a:chExt cx="0" cy="0"/>
        </a:xfrm>
      </p:grpSpPr>
      <p:sp>
        <p:nvSpPr>
          <p:cNvPr id="307" name="Google Shape;307;p59"/>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342900" lvl="0" marL="400050" rtl="0" algn="l">
              <a:spcBef>
                <a:spcPts val="0"/>
              </a:spcBef>
              <a:spcAft>
                <a:spcPts val="0"/>
              </a:spcAft>
              <a:buNone/>
            </a:pPr>
            <a:r>
              <a:rPr lang="en" sz="4800">
                <a:latin typeface="Consolas"/>
                <a:ea typeface="Consolas"/>
                <a:cs typeface="Consolas"/>
                <a:sym typeface="Consolas"/>
              </a:rPr>
              <a:t>“Focus on something you can fix” </a:t>
            </a:r>
            <a:endParaRPr sz="4800">
              <a:latin typeface="Consolas"/>
              <a:ea typeface="Consolas"/>
              <a:cs typeface="Consolas"/>
              <a:sym typeface="Consolas"/>
            </a:endParaRPr>
          </a:p>
          <a:p>
            <a:pPr indent="0" lvl="0" marL="0" rtl="0" algn="r">
              <a:spcBef>
                <a:spcPts val="0"/>
              </a:spcBef>
              <a:spcAft>
                <a:spcPts val="0"/>
              </a:spcAft>
              <a:buNone/>
            </a:pPr>
            <a:r>
              <a:rPr lang="en" sz="4800">
                <a:latin typeface="Consolas"/>
                <a:ea typeface="Consolas"/>
                <a:cs typeface="Consolas"/>
                <a:sym typeface="Consolas"/>
              </a:rPr>
              <a:t>— @sarahmei</a:t>
            </a:r>
            <a:endParaRPr sz="48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1" name="Shape 311"/>
        <p:cNvGrpSpPr/>
        <p:nvPr/>
      </p:nvGrpSpPr>
      <p:grpSpPr>
        <a:xfrm>
          <a:off x="0" y="0"/>
          <a:ext cx="0" cy="0"/>
          <a:chOff x="0" y="0"/>
          <a:chExt cx="0" cy="0"/>
        </a:xfrm>
      </p:grpSpPr>
      <p:sp>
        <p:nvSpPr>
          <p:cNvPr id="312" name="Google Shape;312;p60"/>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Find good people.</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t/>
            </a:r>
            <a:endParaRPr sz="5200">
              <a:solidFill>
                <a:srgbClr val="CFE2F3"/>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6" name="Shape 316"/>
        <p:cNvGrpSpPr/>
        <p:nvPr/>
      </p:nvGrpSpPr>
      <p:grpSpPr>
        <a:xfrm>
          <a:off x="0" y="0"/>
          <a:ext cx="0" cy="0"/>
          <a:chOff x="0" y="0"/>
          <a:chExt cx="0" cy="0"/>
        </a:xfrm>
      </p:grpSpPr>
      <p:sp>
        <p:nvSpPr>
          <p:cNvPr id="317" name="Google Shape;317;p61"/>
          <p:cNvSpPr txBox="1"/>
          <p:nvPr/>
        </p:nvSpPr>
        <p:spPr>
          <a:xfrm>
            <a:off x="676500" y="1138725"/>
            <a:ext cx="84009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Find </a:t>
            </a:r>
            <a:r>
              <a:rPr lang="en" sz="5200">
                <a:solidFill>
                  <a:srgbClr val="CFE2F3"/>
                </a:solidFill>
                <a:latin typeface="Consolas"/>
                <a:ea typeface="Consolas"/>
                <a:cs typeface="Consolas"/>
                <a:sym typeface="Consolas"/>
              </a:rPr>
              <a:t>good</a:t>
            </a:r>
            <a:r>
              <a:rPr lang="en" sz="5200">
                <a:solidFill>
                  <a:srgbClr val="CFE2F3"/>
                </a:solidFill>
                <a:latin typeface="Consolas"/>
                <a:ea typeface="Consolas"/>
                <a:cs typeface="Consolas"/>
                <a:sym typeface="Consolas"/>
              </a:rPr>
              <a:t> people.</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rPr lang="en" sz="5200">
                <a:solidFill>
                  <a:srgbClr val="CFE2F3"/>
                </a:solidFill>
                <a:latin typeface="Consolas"/>
                <a:ea typeface="Consolas"/>
                <a:cs typeface="Consolas"/>
                <a:sym typeface="Consolas"/>
              </a:rPr>
              <a:t>Make things together.</a:t>
            </a:r>
            <a:endParaRPr sz="5200">
              <a:solidFill>
                <a:srgbClr val="CFE2F3"/>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1" name="Shape 71"/>
        <p:cNvGrpSpPr/>
        <p:nvPr/>
      </p:nvGrpSpPr>
      <p:grpSpPr>
        <a:xfrm>
          <a:off x="0" y="0"/>
          <a:ext cx="0" cy="0"/>
          <a:chOff x="0" y="0"/>
          <a:chExt cx="0" cy="0"/>
        </a:xfrm>
      </p:grpSpPr>
      <p:sp>
        <p:nvSpPr>
          <p:cNvPr id="72" name="Google Shape;72;p17"/>
          <p:cNvSpPr txBox="1"/>
          <p:nvPr/>
        </p:nvSpPr>
        <p:spPr>
          <a:xfrm>
            <a:off x="676500" y="1138725"/>
            <a:ext cx="7791000" cy="27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FE2F3"/>
                </a:solidFill>
                <a:latin typeface="Consolas"/>
                <a:ea typeface="Consolas"/>
                <a:cs typeface="Consolas"/>
                <a:sym typeface="Consolas"/>
              </a:rPr>
              <a:t>abstraction</a:t>
            </a:r>
            <a:endParaRPr sz="6000">
              <a:solidFill>
                <a:srgbClr val="CFE2F3"/>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1" name="Shape 321"/>
        <p:cNvGrpSpPr/>
        <p:nvPr/>
      </p:nvGrpSpPr>
      <p:grpSpPr>
        <a:xfrm>
          <a:off x="0" y="0"/>
          <a:ext cx="0" cy="0"/>
          <a:chOff x="0" y="0"/>
          <a:chExt cx="0" cy="0"/>
        </a:xfrm>
      </p:grpSpPr>
      <p:pic>
        <p:nvPicPr>
          <p:cNvPr id="322" name="Google Shape;322;p62"/>
          <p:cNvPicPr preferRelativeResize="0"/>
          <p:nvPr/>
        </p:nvPicPr>
        <p:blipFill>
          <a:blip r:embed="rId3">
            <a:alphaModFix/>
          </a:blip>
          <a:stretch>
            <a:fillRect/>
          </a:stretch>
        </p:blipFill>
        <p:spPr>
          <a:xfrm>
            <a:off x="0" y="-1866875"/>
            <a:ext cx="9144000" cy="69951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6" name="Shape 326"/>
        <p:cNvGrpSpPr/>
        <p:nvPr/>
      </p:nvGrpSpPr>
      <p:grpSpPr>
        <a:xfrm>
          <a:off x="0" y="0"/>
          <a:ext cx="0" cy="0"/>
          <a:chOff x="0" y="0"/>
          <a:chExt cx="0" cy="0"/>
        </a:xfrm>
      </p:grpSpPr>
      <p:pic>
        <p:nvPicPr>
          <p:cNvPr id="327" name="Google Shape;327;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8" name="Google Shape;328;p63"/>
          <p:cNvSpPr txBox="1"/>
          <p:nvPr/>
        </p:nvSpPr>
        <p:spPr>
          <a:xfrm>
            <a:off x="0" y="4323625"/>
            <a:ext cx="6698400" cy="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latin typeface="Consolas"/>
                <a:ea typeface="Consolas"/>
                <a:cs typeface="Consolas"/>
                <a:sym typeface="Consolas"/>
              </a:rPr>
              <a:t>bridgefoundry.org</a:t>
            </a:r>
            <a:endParaRPr sz="3600">
              <a:solidFill>
                <a:srgbClr val="434343"/>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32" name="Shape 332"/>
        <p:cNvGrpSpPr/>
        <p:nvPr/>
      </p:nvGrpSpPr>
      <p:grpSpPr>
        <a:xfrm>
          <a:off x="0" y="0"/>
          <a:ext cx="0" cy="0"/>
          <a:chOff x="0" y="0"/>
          <a:chExt cx="0" cy="0"/>
        </a:xfrm>
      </p:grpSpPr>
      <p:sp>
        <p:nvSpPr>
          <p:cNvPr id="333" name="Google Shape;333;p64"/>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Tell the story.</a:t>
            </a:r>
            <a:endParaRPr sz="4800">
              <a:solidFill>
                <a:srgbClr val="CFE2F3"/>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65"/>
          <p:cNvPicPr preferRelativeResize="0"/>
          <p:nvPr/>
        </p:nvPicPr>
        <p:blipFill>
          <a:blip r:embed="rId3">
            <a:alphaModFix/>
          </a:blip>
          <a:stretch>
            <a:fillRect/>
          </a:stretch>
        </p:blipFill>
        <p:spPr>
          <a:xfrm>
            <a:off x="-65150" y="-85200"/>
            <a:ext cx="9295475" cy="5228699"/>
          </a:xfrm>
          <a:prstGeom prst="rect">
            <a:avLst/>
          </a:prstGeom>
          <a:noFill/>
          <a:ln>
            <a:noFill/>
          </a:ln>
        </p:spPr>
      </p:pic>
      <p:sp>
        <p:nvSpPr>
          <p:cNvPr id="339" name="Google Shape;339;p65"/>
          <p:cNvSpPr txBox="1"/>
          <p:nvPr/>
        </p:nvSpPr>
        <p:spPr>
          <a:xfrm>
            <a:off x="-65150" y="4173500"/>
            <a:ext cx="9295500" cy="9699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CFE2F3"/>
                </a:solidFill>
                <a:latin typeface="Consolas"/>
                <a:ea typeface="Consolas"/>
                <a:cs typeface="Consolas"/>
                <a:sym typeface="Consolas"/>
              </a:rPr>
              <a:t>US CTO, Todd Park</a:t>
            </a:r>
            <a:endParaRPr sz="2400">
              <a:solidFill>
                <a:srgbClr val="CFE2F3"/>
              </a:solidFill>
              <a:latin typeface="Consolas"/>
              <a:ea typeface="Consolas"/>
              <a:cs typeface="Consolas"/>
              <a:sym typeface="Consolas"/>
            </a:endParaRPr>
          </a:p>
          <a:p>
            <a:pPr indent="0" lvl="0" marL="0" rtl="0" algn="r">
              <a:spcBef>
                <a:spcPts val="0"/>
              </a:spcBef>
              <a:spcAft>
                <a:spcPts val="0"/>
              </a:spcAft>
              <a:buNone/>
            </a:pPr>
            <a:r>
              <a:rPr lang="en" sz="2400">
                <a:solidFill>
                  <a:srgbClr val="CFE2F3"/>
                </a:solidFill>
                <a:latin typeface="Consolas"/>
                <a:ea typeface="Consolas"/>
                <a:cs typeface="Consolas"/>
                <a:sym typeface="Consolas"/>
              </a:rPr>
              <a:t>Lean Startup Conference 2012</a:t>
            </a:r>
            <a:endParaRPr sz="2400">
              <a:solidFill>
                <a:srgbClr val="CFE2F3"/>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66"/>
          <p:cNvPicPr preferRelativeResize="0"/>
          <p:nvPr/>
        </p:nvPicPr>
        <p:blipFill>
          <a:blip r:embed="rId3">
            <a:alphaModFix/>
          </a:blip>
          <a:stretch>
            <a:fillRect/>
          </a:stretch>
        </p:blipFill>
        <p:spPr>
          <a:xfrm>
            <a:off x="-1446945" y="0"/>
            <a:ext cx="10972794"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67"/>
          <p:cNvPicPr preferRelativeResize="0"/>
          <p:nvPr/>
        </p:nvPicPr>
        <p:blipFill>
          <a:blip r:embed="rId3">
            <a:alphaModFix/>
          </a:blip>
          <a:stretch>
            <a:fillRect/>
          </a:stretch>
        </p:blipFill>
        <p:spPr>
          <a:xfrm>
            <a:off x="-110850" y="-1219200"/>
            <a:ext cx="9276975" cy="6184650"/>
          </a:xfrm>
          <a:prstGeom prst="rect">
            <a:avLst/>
          </a:prstGeom>
          <a:noFill/>
          <a:ln>
            <a:noFill/>
          </a:ln>
        </p:spPr>
      </p:pic>
      <p:sp>
        <p:nvSpPr>
          <p:cNvPr id="350" name="Google Shape;350;p67"/>
          <p:cNvSpPr txBox="1"/>
          <p:nvPr/>
        </p:nvSpPr>
        <p:spPr>
          <a:xfrm>
            <a:off x="-141350" y="4173500"/>
            <a:ext cx="9295500" cy="9699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CFE2F3"/>
                </a:solidFill>
                <a:latin typeface="Consolas"/>
                <a:ea typeface="Consolas"/>
                <a:cs typeface="Consolas"/>
                <a:sym typeface="Consolas"/>
              </a:rPr>
              <a:t>Eric Myers</a:t>
            </a:r>
            <a:endParaRPr sz="2400">
              <a:solidFill>
                <a:srgbClr val="CFE2F3"/>
              </a:solidFill>
              <a:latin typeface="Consolas"/>
              <a:ea typeface="Consolas"/>
              <a:cs typeface="Consolas"/>
              <a:sym typeface="Consolas"/>
            </a:endParaRPr>
          </a:p>
          <a:p>
            <a:pPr indent="0" lvl="0" marL="0" rtl="0" algn="r">
              <a:spcBef>
                <a:spcPts val="0"/>
              </a:spcBef>
              <a:spcAft>
                <a:spcPts val="0"/>
              </a:spcAft>
              <a:buNone/>
            </a:pPr>
            <a:r>
              <a:rPr lang="en" sz="2400">
                <a:solidFill>
                  <a:srgbClr val="CFE2F3"/>
                </a:solidFill>
                <a:latin typeface="Consolas"/>
                <a:ea typeface="Consolas"/>
                <a:cs typeface="Consolas"/>
                <a:sym typeface="Consolas"/>
              </a:rPr>
              <a:t>White House, Office of the CTO</a:t>
            </a:r>
            <a:endParaRPr sz="2400">
              <a:solidFill>
                <a:srgbClr val="CFE2F3"/>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54" name="Shape 354"/>
        <p:cNvGrpSpPr/>
        <p:nvPr/>
      </p:nvGrpSpPr>
      <p:grpSpPr>
        <a:xfrm>
          <a:off x="0" y="0"/>
          <a:ext cx="0" cy="0"/>
          <a:chOff x="0" y="0"/>
          <a:chExt cx="0" cy="0"/>
        </a:xfrm>
      </p:grpSpPr>
      <p:sp>
        <p:nvSpPr>
          <p:cNvPr id="355" name="Google Shape;355;p68"/>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latin typeface="Consolas"/>
                <a:ea typeface="Consolas"/>
                <a:cs typeface="Consolas"/>
                <a:sym typeface="Consolas"/>
              </a:rPr>
              <a:t>You can’t do that,</a:t>
            </a:r>
            <a:endParaRPr sz="5200">
              <a:latin typeface="Consolas"/>
              <a:ea typeface="Consolas"/>
              <a:cs typeface="Consolas"/>
              <a:sym typeface="Consolas"/>
            </a:endParaRPr>
          </a:p>
          <a:p>
            <a:pPr indent="0" lvl="0" marL="0" rtl="0" algn="l">
              <a:spcBef>
                <a:spcPts val="0"/>
              </a:spcBef>
              <a:spcAft>
                <a:spcPts val="0"/>
              </a:spcAft>
              <a:buNone/>
            </a:pPr>
            <a:r>
              <a:rPr lang="en" sz="5200">
                <a:latin typeface="Consolas"/>
                <a:ea typeface="Consolas"/>
                <a:cs typeface="Consolas"/>
                <a:sym typeface="Consolas"/>
              </a:rPr>
              <a:t>it’s illegal.</a:t>
            </a:r>
            <a:endParaRPr sz="5200">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9" name="Shape 359"/>
        <p:cNvGrpSpPr/>
        <p:nvPr/>
      </p:nvGrpSpPr>
      <p:grpSpPr>
        <a:xfrm>
          <a:off x="0" y="0"/>
          <a:ext cx="0" cy="0"/>
          <a:chOff x="0" y="0"/>
          <a:chExt cx="0" cy="0"/>
        </a:xfrm>
      </p:grpSpPr>
      <p:sp>
        <p:nvSpPr>
          <p:cNvPr id="360" name="Google Shape;360;p69"/>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CFE2F3"/>
                </a:solidFill>
                <a:latin typeface="Consolas"/>
                <a:ea typeface="Consolas"/>
                <a:cs typeface="Consolas"/>
                <a:sym typeface="Consolas"/>
              </a:rPr>
              <a:t>WAT?</a:t>
            </a:r>
            <a:endParaRPr sz="9600">
              <a:solidFill>
                <a:srgbClr val="CFE2F3"/>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4" name="Shape 364"/>
        <p:cNvGrpSpPr/>
        <p:nvPr/>
      </p:nvGrpSpPr>
      <p:grpSpPr>
        <a:xfrm>
          <a:off x="0" y="0"/>
          <a:ext cx="0" cy="0"/>
          <a:chOff x="0" y="0"/>
          <a:chExt cx="0" cy="0"/>
        </a:xfrm>
      </p:grpSpPr>
      <p:pic>
        <p:nvPicPr>
          <p:cNvPr id="365" name="Google Shape;365;p70"/>
          <p:cNvPicPr preferRelativeResize="0"/>
          <p:nvPr/>
        </p:nvPicPr>
        <p:blipFill>
          <a:blip r:embed="rId3">
            <a:alphaModFix/>
          </a:blip>
          <a:stretch>
            <a:fillRect/>
          </a:stretch>
        </p:blipFill>
        <p:spPr>
          <a:xfrm>
            <a:off x="5874500" y="1971571"/>
            <a:ext cx="2919300" cy="2926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71"/>
          <p:cNvSpPr/>
          <p:nvPr/>
        </p:nvSpPr>
        <p:spPr>
          <a:xfrm>
            <a:off x="-13800" y="2633800"/>
            <a:ext cx="9144000" cy="2633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1"/>
          <p:cNvSpPr txBox="1"/>
          <p:nvPr/>
        </p:nvSpPr>
        <p:spPr>
          <a:xfrm>
            <a:off x="1233950" y="251175"/>
            <a:ext cx="7896300" cy="48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Consolas"/>
                <a:ea typeface="Consolas"/>
                <a:cs typeface="Consolas"/>
                <a:sym typeface="Consolas"/>
              </a:rPr>
              <a:t>Practice</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Guidance</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Policy</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Regulation</a:t>
            </a:r>
            <a:endParaRPr sz="4800">
              <a:solidFill>
                <a:srgbClr val="CFE2F3"/>
              </a:solidFill>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Law</a:t>
            </a:r>
            <a:endParaRPr sz="4800">
              <a:solidFill>
                <a:srgbClr val="CFE2F3"/>
              </a:solidFill>
              <a:latin typeface="Consolas"/>
              <a:ea typeface="Consolas"/>
              <a:cs typeface="Consolas"/>
              <a:sym typeface="Consolas"/>
            </a:endParaRPr>
          </a:p>
          <a:p>
            <a:pPr indent="0" lvl="0" marL="0" rtl="0" algn="l">
              <a:lnSpc>
                <a:spcPct val="100000"/>
              </a:lnSpc>
              <a:spcBef>
                <a:spcPts val="400"/>
              </a:spcBef>
              <a:spcAft>
                <a:spcPts val="400"/>
              </a:spcAft>
              <a:buNone/>
            </a:pPr>
            <a:r>
              <a:rPr b="1" lang="en" sz="4800">
                <a:solidFill>
                  <a:srgbClr val="CFE2F3"/>
                </a:solidFill>
                <a:latin typeface="Consolas"/>
                <a:ea typeface="Consolas"/>
                <a:cs typeface="Consolas"/>
                <a:sym typeface="Consolas"/>
              </a:rPr>
              <a:t>The Constitution</a:t>
            </a:r>
            <a:endParaRPr b="1" sz="4800">
              <a:solidFill>
                <a:srgbClr val="CFE2F3"/>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6" name="Shape 76"/>
        <p:cNvGrpSpPr/>
        <p:nvPr/>
      </p:nvGrpSpPr>
      <p:grpSpPr>
        <a:xfrm>
          <a:off x="0" y="0"/>
          <a:ext cx="0" cy="0"/>
          <a:chOff x="0" y="0"/>
          <a:chExt cx="0" cy="0"/>
        </a:xfrm>
      </p:grpSpPr>
      <p:sp>
        <p:nvSpPr>
          <p:cNvPr id="77" name="Google Shape;77;p18"/>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CFE2F3"/>
                </a:solidFill>
                <a:latin typeface="Consolas"/>
                <a:ea typeface="Consolas"/>
                <a:cs typeface="Consolas"/>
                <a:sym typeface="Consolas"/>
              </a:rPr>
              <a:t>abstraction</a:t>
            </a:r>
            <a:r>
              <a:rPr lang="en" sz="3600">
                <a:solidFill>
                  <a:srgbClr val="CFE2F3"/>
                </a:solidFill>
                <a:latin typeface="Consolas"/>
                <a:ea typeface="Consolas"/>
                <a:cs typeface="Consolas"/>
                <a:sym typeface="Consolas"/>
              </a:rPr>
              <a:t>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is a mechanism which permits the expression of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b="1" lang="en" sz="3600">
                <a:solidFill>
                  <a:srgbClr val="CFE2F3"/>
                </a:solidFill>
                <a:latin typeface="Consolas"/>
                <a:ea typeface="Consolas"/>
                <a:cs typeface="Consolas"/>
                <a:sym typeface="Consolas"/>
              </a:rPr>
              <a:t>relevant details</a:t>
            </a:r>
            <a:r>
              <a:rPr lang="en" sz="3600">
                <a:solidFill>
                  <a:srgbClr val="CFE2F3"/>
                </a:solidFill>
                <a:latin typeface="Consolas"/>
                <a:ea typeface="Consolas"/>
                <a:cs typeface="Consolas"/>
                <a:sym typeface="Consolas"/>
              </a:rPr>
              <a:t> </a:t>
            </a:r>
            <a:endParaRPr sz="3600">
              <a:solidFill>
                <a:srgbClr val="CFE2F3"/>
              </a:solidFill>
              <a:latin typeface="Consolas"/>
              <a:ea typeface="Consolas"/>
              <a:cs typeface="Consolas"/>
              <a:sym typeface="Consolas"/>
            </a:endParaRPr>
          </a:p>
          <a:p>
            <a:pPr indent="0" lvl="0" marL="0" rtl="0" algn="ctr">
              <a:spcBef>
                <a:spcPts val="0"/>
              </a:spcBef>
              <a:spcAft>
                <a:spcPts val="0"/>
              </a:spcAft>
              <a:buNone/>
            </a:pPr>
            <a:r>
              <a:rPr lang="en" sz="3600">
                <a:solidFill>
                  <a:srgbClr val="CFE2F3"/>
                </a:solidFill>
                <a:latin typeface="Consolas"/>
                <a:ea typeface="Consolas"/>
                <a:cs typeface="Consolas"/>
                <a:sym typeface="Consolas"/>
              </a:rPr>
              <a:t>and the suppression of </a:t>
            </a:r>
            <a:r>
              <a:rPr b="1" lang="en" sz="3600">
                <a:solidFill>
                  <a:srgbClr val="CFE2F3"/>
                </a:solidFill>
                <a:latin typeface="Consolas"/>
                <a:ea typeface="Consolas"/>
                <a:cs typeface="Consolas"/>
                <a:sym typeface="Consolas"/>
              </a:rPr>
              <a:t>irrelevant details.</a:t>
            </a:r>
            <a:endParaRPr b="1" sz="3600">
              <a:solidFill>
                <a:srgbClr val="CFE2F3"/>
              </a:solidFill>
              <a:latin typeface="Consolas"/>
              <a:ea typeface="Consolas"/>
              <a:cs typeface="Consolas"/>
              <a:sym typeface="Consolas"/>
            </a:endParaRPr>
          </a:p>
          <a:p>
            <a:pPr indent="0" lvl="0" marL="0" rtl="0" algn="ctr">
              <a:spcBef>
                <a:spcPts val="0"/>
              </a:spcBef>
              <a:spcAft>
                <a:spcPts val="0"/>
              </a:spcAft>
              <a:buNone/>
            </a:pPr>
            <a:r>
              <a:t/>
            </a:r>
            <a:endParaRPr b="1" sz="3600">
              <a:solidFill>
                <a:srgbClr val="CFE2F3"/>
              </a:solidFill>
              <a:latin typeface="Consolas"/>
              <a:ea typeface="Consolas"/>
              <a:cs typeface="Consolas"/>
              <a:sym typeface="Consolas"/>
            </a:endParaRPr>
          </a:p>
        </p:txBody>
      </p:sp>
      <p:sp>
        <p:nvSpPr>
          <p:cNvPr id="78" name="Google Shape;78;p18"/>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CFE2F3"/>
                </a:solidFill>
                <a:latin typeface="Consolas"/>
                <a:ea typeface="Consolas"/>
                <a:cs typeface="Consolas"/>
                <a:sym typeface="Consolas"/>
              </a:rPr>
              <a:t>Liskov, Programming With Abstract Data Types, 1974</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72"/>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0" name="Shape 380"/>
        <p:cNvGrpSpPr/>
        <p:nvPr/>
      </p:nvGrpSpPr>
      <p:grpSpPr>
        <a:xfrm>
          <a:off x="0" y="0"/>
          <a:ext cx="0" cy="0"/>
          <a:chOff x="0" y="0"/>
          <a:chExt cx="0" cy="0"/>
        </a:xfrm>
      </p:grpSpPr>
      <p:sp>
        <p:nvSpPr>
          <p:cNvPr id="381" name="Google Shape;381;p73"/>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CFE2F3"/>
                </a:solidFill>
                <a:latin typeface="Consolas"/>
                <a:ea typeface="Consolas"/>
                <a:cs typeface="Consolas"/>
                <a:sym typeface="Consolas"/>
              </a:rPr>
              <a:t>WAT?</a:t>
            </a:r>
            <a:endParaRPr sz="9600">
              <a:solidFill>
                <a:srgbClr val="CFE2F3"/>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5" name="Shape 385"/>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89" name="Shape 389"/>
        <p:cNvGrpSpPr/>
        <p:nvPr/>
      </p:nvGrpSpPr>
      <p:grpSpPr>
        <a:xfrm>
          <a:off x="0" y="0"/>
          <a:ext cx="0" cy="0"/>
          <a:chOff x="0" y="0"/>
          <a:chExt cx="0" cy="0"/>
        </a:xfrm>
      </p:grpSpPr>
      <p:sp>
        <p:nvSpPr>
          <p:cNvPr id="390" name="Google Shape;390;p75"/>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latin typeface="Consolas"/>
                <a:ea typeface="Consolas"/>
                <a:cs typeface="Consolas"/>
                <a:sym typeface="Consolas"/>
              </a:rPr>
              <a:t>That wouldn’t </a:t>
            </a:r>
            <a:endParaRPr sz="5200">
              <a:latin typeface="Consolas"/>
              <a:ea typeface="Consolas"/>
              <a:cs typeface="Consolas"/>
              <a:sym typeface="Consolas"/>
            </a:endParaRPr>
          </a:p>
          <a:p>
            <a:pPr indent="0" lvl="0" marL="0" rtl="0" algn="l">
              <a:spcBef>
                <a:spcPts val="0"/>
              </a:spcBef>
              <a:spcAft>
                <a:spcPts val="0"/>
              </a:spcAft>
              <a:buNone/>
            </a:pPr>
            <a:r>
              <a:rPr lang="en" sz="5200">
                <a:latin typeface="Consolas"/>
                <a:ea typeface="Consolas"/>
                <a:cs typeface="Consolas"/>
                <a:sym typeface="Consolas"/>
              </a:rPr>
              <a:t>happen here.</a:t>
            </a:r>
            <a:endParaRPr sz="5200">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6"/>
          <p:cNvSpPr/>
          <p:nvPr/>
        </p:nvSpPr>
        <p:spPr>
          <a:xfrm>
            <a:off x="-13800" y="2633800"/>
            <a:ext cx="9144000" cy="2633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6"/>
          <p:cNvSpPr txBox="1"/>
          <p:nvPr/>
        </p:nvSpPr>
        <p:spPr>
          <a:xfrm>
            <a:off x="1233950" y="251175"/>
            <a:ext cx="7896300" cy="48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Consolas"/>
                <a:ea typeface="Consolas"/>
                <a:cs typeface="Consolas"/>
                <a:sym typeface="Consolas"/>
              </a:rPr>
              <a:t>Code review</a:t>
            </a:r>
            <a:endParaRPr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Automated tests</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Metrics, CI/CD</a:t>
            </a:r>
            <a:endParaRPr b="1"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Company policy</a:t>
            </a:r>
            <a:endParaRPr b="1" sz="4800">
              <a:solidFill>
                <a:srgbClr val="CFE2F3"/>
              </a:solidFill>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Privacy policy, ToS</a:t>
            </a:r>
            <a:endParaRPr sz="4800">
              <a:solidFill>
                <a:srgbClr val="CFE2F3"/>
              </a:solidFill>
              <a:latin typeface="Consolas"/>
              <a:ea typeface="Consolas"/>
              <a:cs typeface="Consolas"/>
              <a:sym typeface="Consolas"/>
            </a:endParaRPr>
          </a:p>
          <a:p>
            <a:pPr indent="0" lvl="0" marL="0" rtl="0" algn="l">
              <a:lnSpc>
                <a:spcPct val="100000"/>
              </a:lnSpc>
              <a:spcBef>
                <a:spcPts val="400"/>
              </a:spcBef>
              <a:spcAft>
                <a:spcPts val="400"/>
              </a:spcAft>
              <a:buNone/>
            </a:pPr>
            <a:r>
              <a:rPr b="1" lang="en" sz="4800">
                <a:solidFill>
                  <a:srgbClr val="CFE2F3"/>
                </a:solidFill>
                <a:latin typeface="Consolas"/>
                <a:ea typeface="Consolas"/>
                <a:cs typeface="Consolas"/>
                <a:sym typeface="Consolas"/>
              </a:rPr>
              <a:t>Law </a:t>
            </a:r>
            <a:endParaRPr sz="4800">
              <a:solidFill>
                <a:srgbClr val="CFE2F3"/>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7"/>
          <p:cNvSpPr/>
          <p:nvPr/>
        </p:nvSpPr>
        <p:spPr>
          <a:xfrm>
            <a:off x="-13800" y="2633800"/>
            <a:ext cx="9144000" cy="2633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7"/>
          <p:cNvSpPr txBox="1"/>
          <p:nvPr/>
        </p:nvSpPr>
        <p:spPr>
          <a:xfrm>
            <a:off x="1233950" y="251175"/>
            <a:ext cx="7896300" cy="48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Consolas"/>
                <a:ea typeface="Consolas"/>
                <a:cs typeface="Consolas"/>
                <a:sym typeface="Consolas"/>
              </a:rPr>
              <a:t>Job posting</a:t>
            </a:r>
            <a:endParaRPr b="1"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Hiring process</a:t>
            </a:r>
            <a:endParaRPr b="1"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latin typeface="Consolas"/>
                <a:ea typeface="Consolas"/>
                <a:cs typeface="Consolas"/>
                <a:sym typeface="Consolas"/>
              </a:rPr>
              <a:t>On-boarding process</a:t>
            </a:r>
            <a:endParaRPr b="1" sz="4800">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Employee handbook</a:t>
            </a:r>
            <a:endParaRPr b="1" sz="4800">
              <a:solidFill>
                <a:srgbClr val="CFE2F3"/>
              </a:solidFill>
              <a:latin typeface="Consolas"/>
              <a:ea typeface="Consolas"/>
              <a:cs typeface="Consolas"/>
              <a:sym typeface="Consolas"/>
            </a:endParaRPr>
          </a:p>
          <a:p>
            <a:pPr indent="0" lvl="0" marL="0" rtl="0" algn="l">
              <a:lnSpc>
                <a:spcPct val="100000"/>
              </a:lnSpc>
              <a:spcBef>
                <a:spcPts val="400"/>
              </a:spcBef>
              <a:spcAft>
                <a:spcPts val="0"/>
              </a:spcAft>
              <a:buNone/>
            </a:pPr>
            <a:r>
              <a:rPr b="1" lang="en" sz="4800">
                <a:solidFill>
                  <a:srgbClr val="CFE2F3"/>
                </a:solidFill>
                <a:latin typeface="Consolas"/>
                <a:ea typeface="Consolas"/>
                <a:cs typeface="Consolas"/>
                <a:sym typeface="Consolas"/>
              </a:rPr>
              <a:t>HR policy</a:t>
            </a:r>
            <a:endParaRPr sz="4800">
              <a:solidFill>
                <a:srgbClr val="CFE2F3"/>
              </a:solidFill>
              <a:latin typeface="Consolas"/>
              <a:ea typeface="Consolas"/>
              <a:cs typeface="Consolas"/>
              <a:sym typeface="Consolas"/>
            </a:endParaRPr>
          </a:p>
          <a:p>
            <a:pPr indent="0" lvl="0" marL="0" rtl="0" algn="l">
              <a:lnSpc>
                <a:spcPct val="100000"/>
              </a:lnSpc>
              <a:spcBef>
                <a:spcPts val="400"/>
              </a:spcBef>
              <a:spcAft>
                <a:spcPts val="400"/>
              </a:spcAft>
              <a:buNone/>
            </a:pPr>
            <a:r>
              <a:rPr b="1" lang="en" sz="4800">
                <a:solidFill>
                  <a:srgbClr val="CFE2F3"/>
                </a:solidFill>
                <a:latin typeface="Consolas"/>
                <a:ea typeface="Consolas"/>
                <a:cs typeface="Consolas"/>
                <a:sym typeface="Consolas"/>
              </a:rPr>
              <a:t>Law </a:t>
            </a:r>
            <a:endParaRPr sz="4800">
              <a:solidFill>
                <a:srgbClr val="CFE2F3"/>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06" name="Shape 406"/>
        <p:cNvGrpSpPr/>
        <p:nvPr/>
      </p:nvGrpSpPr>
      <p:grpSpPr>
        <a:xfrm>
          <a:off x="0" y="0"/>
          <a:ext cx="0" cy="0"/>
          <a:chOff x="0" y="0"/>
          <a:chExt cx="0" cy="0"/>
        </a:xfrm>
      </p:grpSpPr>
      <p:sp>
        <p:nvSpPr>
          <p:cNvPr id="407" name="Google Shape;407;p78"/>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Write things down.</a:t>
            </a:r>
            <a:endParaRPr sz="5200">
              <a:solidFill>
                <a:srgbClr val="CFE2F3"/>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1" name="Shape 411"/>
        <p:cNvGrpSpPr/>
        <p:nvPr/>
      </p:nvGrpSpPr>
      <p:grpSpPr>
        <a:xfrm>
          <a:off x="0" y="0"/>
          <a:ext cx="0" cy="0"/>
          <a:chOff x="0" y="0"/>
          <a:chExt cx="0" cy="0"/>
        </a:xfrm>
      </p:grpSpPr>
      <p:sp>
        <p:nvSpPr>
          <p:cNvPr id="412" name="Google Shape;412;p79"/>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Checklists.</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rPr lang="en" sz="5200">
                <a:solidFill>
                  <a:srgbClr val="CFE2F3"/>
                </a:solidFill>
                <a:latin typeface="Consolas"/>
                <a:ea typeface="Consolas"/>
                <a:cs typeface="Consolas"/>
                <a:sym typeface="Consolas"/>
              </a:rPr>
              <a:t>Pre-mortems.</a:t>
            </a:r>
            <a:endParaRPr sz="5200">
              <a:solidFill>
                <a:srgbClr val="CFE2F3"/>
              </a:solidFill>
              <a:latin typeface="Consolas"/>
              <a:ea typeface="Consolas"/>
              <a:cs typeface="Consolas"/>
              <a:sym typeface="Consolas"/>
            </a:endParaRPr>
          </a:p>
          <a:p>
            <a:pPr indent="0" lvl="0" marL="0" rtl="0" algn="l">
              <a:spcBef>
                <a:spcPts val="0"/>
              </a:spcBef>
              <a:spcAft>
                <a:spcPts val="0"/>
              </a:spcAft>
              <a:buNone/>
            </a:pPr>
            <a:r>
              <a:rPr lang="en" sz="5200">
                <a:solidFill>
                  <a:srgbClr val="CFE2F3"/>
                </a:solidFill>
                <a:latin typeface="Consolas"/>
                <a:ea typeface="Consolas"/>
                <a:cs typeface="Consolas"/>
                <a:sym typeface="Consolas"/>
              </a:rPr>
              <a:t>Retrospectives.</a:t>
            </a:r>
            <a:endParaRPr sz="5200">
              <a:solidFill>
                <a:srgbClr val="CFE2F3"/>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6" name="Shape 416"/>
        <p:cNvGrpSpPr/>
        <p:nvPr/>
      </p:nvGrpSpPr>
      <p:grpSpPr>
        <a:xfrm>
          <a:off x="0" y="0"/>
          <a:ext cx="0" cy="0"/>
          <a:chOff x="0" y="0"/>
          <a:chExt cx="0" cy="0"/>
        </a:xfrm>
      </p:grpSpPr>
      <p:sp>
        <p:nvSpPr>
          <p:cNvPr id="417" name="Google Shape;417;p80"/>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CFE2F3"/>
                </a:solidFill>
                <a:latin typeface="Consolas"/>
                <a:ea typeface="Consolas"/>
                <a:cs typeface="Consolas"/>
                <a:sym typeface="Consolas"/>
              </a:rPr>
              <a:t>Talk about why.</a:t>
            </a:r>
            <a:endParaRPr sz="5200">
              <a:solidFill>
                <a:srgbClr val="CFE2F3"/>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21" name="Shape 421"/>
        <p:cNvGrpSpPr/>
        <p:nvPr/>
      </p:nvGrpSpPr>
      <p:grpSpPr>
        <a:xfrm>
          <a:off x="0" y="0"/>
          <a:ext cx="0" cy="0"/>
          <a:chOff x="0" y="0"/>
          <a:chExt cx="0" cy="0"/>
        </a:xfrm>
      </p:grpSpPr>
      <p:sp>
        <p:nvSpPr>
          <p:cNvPr id="422" name="Google Shape;422;p81"/>
          <p:cNvSpPr txBox="1"/>
          <p:nvPr/>
        </p:nvSpPr>
        <p:spPr>
          <a:xfrm>
            <a:off x="676500" y="606025"/>
            <a:ext cx="8467500" cy="41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CFE2F3"/>
                </a:solidFill>
                <a:latin typeface="Consolas"/>
                <a:ea typeface="Consolas"/>
                <a:cs typeface="Consolas"/>
                <a:sym typeface="Consolas"/>
              </a:rPr>
              <a:t>Reality is unfinished.</a:t>
            </a:r>
            <a:endParaRPr sz="4200">
              <a:solidFill>
                <a:srgbClr val="CFE2F3"/>
              </a:solidFill>
              <a:latin typeface="Consolas"/>
              <a:ea typeface="Consolas"/>
              <a:cs typeface="Consolas"/>
              <a:sym typeface="Consolas"/>
            </a:endParaRPr>
          </a:p>
          <a:p>
            <a:pPr indent="0" lvl="0" marL="0" rtl="0" algn="l">
              <a:spcBef>
                <a:spcPts val="0"/>
              </a:spcBef>
              <a:spcAft>
                <a:spcPts val="0"/>
              </a:spcAft>
              <a:buNone/>
            </a:pPr>
            <a:r>
              <a:rPr lang="en" sz="4200">
                <a:solidFill>
                  <a:srgbClr val="CFE2F3"/>
                </a:solidFill>
                <a:latin typeface="Consolas"/>
                <a:ea typeface="Consolas"/>
                <a:cs typeface="Consolas"/>
                <a:sym typeface="Consolas"/>
              </a:rPr>
              <a:t>Invent good </a:t>
            </a:r>
            <a:r>
              <a:rPr lang="en" sz="4200">
                <a:solidFill>
                  <a:srgbClr val="CFE2F3"/>
                </a:solidFill>
                <a:latin typeface="Consolas"/>
                <a:ea typeface="Consolas"/>
                <a:cs typeface="Consolas"/>
                <a:sym typeface="Consolas"/>
              </a:rPr>
              <a:t>rules together.</a:t>
            </a:r>
            <a:endParaRPr sz="4200">
              <a:solidFill>
                <a:srgbClr val="CFE2F3"/>
              </a:solidFill>
              <a:latin typeface="Consolas"/>
              <a:ea typeface="Consolas"/>
              <a:cs typeface="Consolas"/>
              <a:sym typeface="Consolas"/>
            </a:endParaRPr>
          </a:p>
          <a:p>
            <a:pPr indent="0" lvl="0" marL="0" rtl="0" algn="l">
              <a:spcBef>
                <a:spcPts val="0"/>
              </a:spcBef>
              <a:spcAft>
                <a:spcPts val="0"/>
              </a:spcAft>
              <a:buNone/>
            </a:pPr>
            <a:r>
              <a:rPr lang="en" sz="4200">
                <a:solidFill>
                  <a:srgbClr val="CFE2F3"/>
                </a:solidFill>
                <a:latin typeface="Consolas"/>
                <a:ea typeface="Consolas"/>
                <a:cs typeface="Consolas"/>
                <a:sym typeface="Consolas"/>
              </a:rPr>
              <a:t>Tell the story.</a:t>
            </a:r>
            <a:endParaRPr sz="4200">
              <a:solidFill>
                <a:srgbClr val="CFE2F3"/>
              </a:solidFill>
              <a:latin typeface="Consolas"/>
              <a:ea typeface="Consolas"/>
              <a:cs typeface="Consolas"/>
              <a:sym typeface="Consolas"/>
            </a:endParaRPr>
          </a:p>
          <a:p>
            <a:pPr indent="0" lvl="0" marL="0" rtl="0" algn="l">
              <a:spcBef>
                <a:spcPts val="0"/>
              </a:spcBef>
              <a:spcAft>
                <a:spcPts val="0"/>
              </a:spcAft>
              <a:buNone/>
            </a:pPr>
            <a:r>
              <a:t/>
            </a:r>
            <a:endParaRPr sz="4800">
              <a:solidFill>
                <a:srgbClr val="CFE2F3"/>
              </a:solidFill>
              <a:latin typeface="Consolas"/>
              <a:ea typeface="Consolas"/>
              <a:cs typeface="Consolas"/>
              <a:sym typeface="Consolas"/>
            </a:endParaRPr>
          </a:p>
          <a:p>
            <a:pPr indent="0" lvl="0" marL="0" rtl="0" algn="l">
              <a:spcBef>
                <a:spcPts val="0"/>
              </a:spcBef>
              <a:spcAft>
                <a:spcPts val="0"/>
              </a:spcAft>
              <a:buNone/>
            </a:pPr>
            <a:r>
              <a:t/>
            </a:r>
            <a:endParaRPr sz="4800">
              <a:solidFill>
                <a:srgbClr val="CFE2F3"/>
              </a:solidFill>
              <a:latin typeface="Consolas"/>
              <a:ea typeface="Consolas"/>
              <a:cs typeface="Consolas"/>
              <a:sym typeface="Consolas"/>
            </a:endParaRPr>
          </a:p>
          <a:p>
            <a:pPr indent="0" lvl="0" marL="0" rtl="0" algn="l">
              <a:spcBef>
                <a:spcPts val="0"/>
              </a:spcBef>
              <a:spcAft>
                <a:spcPts val="0"/>
              </a:spcAft>
              <a:buNone/>
            </a:pPr>
            <a:r>
              <a:rPr lang="en" sz="4200">
                <a:solidFill>
                  <a:srgbClr val="CFE2F3"/>
                </a:solidFill>
                <a:latin typeface="Consolas"/>
                <a:ea typeface="Consolas"/>
                <a:cs typeface="Consolas"/>
                <a:sym typeface="Consolas"/>
              </a:rPr>
              <a:t>@ultrasaurus</a:t>
            </a:r>
            <a:endParaRPr sz="4200">
              <a:solidFill>
                <a:srgbClr val="CFE2F3"/>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2" name="Shape 82"/>
        <p:cNvGrpSpPr/>
        <p:nvPr/>
      </p:nvGrpSpPr>
      <p:grpSpPr>
        <a:xfrm>
          <a:off x="0" y="0"/>
          <a:ext cx="0" cy="0"/>
          <a:chOff x="0" y="0"/>
          <a:chExt cx="0" cy="0"/>
        </a:xfrm>
      </p:grpSpPr>
      <p:sp>
        <p:nvSpPr>
          <p:cNvPr id="83" name="Google Shape;83;p19"/>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CFE2F3"/>
                </a:solidFill>
                <a:latin typeface="Consolas"/>
                <a:ea typeface="Consolas"/>
                <a:cs typeface="Consolas"/>
                <a:sym typeface="Consolas"/>
              </a:rPr>
              <a:t>if S is a subtype of T, then objects of type T </a:t>
            </a:r>
            <a:endParaRPr i="1" sz="2400">
              <a:solidFill>
                <a:srgbClr val="CFE2F3"/>
              </a:solidFill>
              <a:latin typeface="Consolas"/>
              <a:ea typeface="Consolas"/>
              <a:cs typeface="Consolas"/>
              <a:sym typeface="Consolas"/>
            </a:endParaRPr>
          </a:p>
          <a:p>
            <a:pPr indent="0" lvl="0" marL="0" rtl="0" algn="ctr">
              <a:spcBef>
                <a:spcPts val="0"/>
              </a:spcBef>
              <a:spcAft>
                <a:spcPts val="0"/>
              </a:spcAft>
              <a:buNone/>
            </a:pPr>
            <a:r>
              <a:rPr i="1" lang="en" sz="2400">
                <a:solidFill>
                  <a:srgbClr val="CFE2F3"/>
                </a:solidFill>
                <a:latin typeface="Consolas"/>
                <a:ea typeface="Consolas"/>
                <a:cs typeface="Consolas"/>
                <a:sym typeface="Consolas"/>
              </a:rPr>
              <a:t>may be replaced with objects of type S</a:t>
            </a:r>
            <a:r>
              <a:rPr i="1" lang="en" sz="2400">
                <a:solidFill>
                  <a:srgbClr val="CFE2F3"/>
                </a:solidFill>
                <a:latin typeface="Consolas"/>
                <a:ea typeface="Consolas"/>
                <a:cs typeface="Consolas"/>
                <a:sym typeface="Consolas"/>
              </a:rPr>
              <a:t> </a:t>
            </a:r>
            <a:br>
              <a:rPr i="1" lang="en" sz="2400">
                <a:solidFill>
                  <a:srgbClr val="CFE2F3"/>
                </a:solidFill>
                <a:latin typeface="Consolas"/>
                <a:ea typeface="Consolas"/>
                <a:cs typeface="Consolas"/>
                <a:sym typeface="Consolas"/>
              </a:rPr>
            </a:br>
            <a:r>
              <a:rPr i="1" lang="en" sz="1800">
                <a:solidFill>
                  <a:srgbClr val="3D85C6"/>
                </a:solidFill>
                <a:latin typeface="Consolas"/>
                <a:ea typeface="Consolas"/>
                <a:cs typeface="Consolas"/>
                <a:sym typeface="Consolas"/>
              </a:rPr>
              <a:t>(i.e., objects of type S may substitute objects of type T) </a:t>
            </a:r>
            <a:endParaRPr i="1" sz="1800">
              <a:solidFill>
                <a:srgbClr val="3D85C6"/>
              </a:solidFill>
              <a:latin typeface="Consolas"/>
              <a:ea typeface="Consolas"/>
              <a:cs typeface="Consolas"/>
              <a:sym typeface="Consolas"/>
            </a:endParaRPr>
          </a:p>
          <a:p>
            <a:pPr indent="0" lvl="0" marL="0" rtl="0" algn="ctr">
              <a:spcBef>
                <a:spcPts val="0"/>
              </a:spcBef>
              <a:spcAft>
                <a:spcPts val="0"/>
              </a:spcAft>
              <a:buNone/>
            </a:pPr>
            <a:r>
              <a:t/>
            </a:r>
            <a:endParaRPr i="1" sz="2400">
              <a:solidFill>
                <a:srgbClr val="CFE2F3"/>
              </a:solidFill>
              <a:latin typeface="Consolas"/>
              <a:ea typeface="Consolas"/>
              <a:cs typeface="Consolas"/>
              <a:sym typeface="Consolas"/>
            </a:endParaRPr>
          </a:p>
          <a:p>
            <a:pPr indent="0" lvl="0" marL="0" rtl="0" algn="ctr">
              <a:spcBef>
                <a:spcPts val="0"/>
              </a:spcBef>
              <a:spcAft>
                <a:spcPts val="0"/>
              </a:spcAft>
              <a:buNone/>
            </a:pPr>
            <a:r>
              <a:rPr i="1" lang="en" sz="2400">
                <a:solidFill>
                  <a:srgbClr val="CFE2F3"/>
                </a:solidFill>
                <a:latin typeface="Consolas"/>
                <a:ea typeface="Consolas"/>
                <a:cs typeface="Consolas"/>
                <a:sym typeface="Consolas"/>
              </a:rPr>
              <a:t>without altering </a:t>
            </a:r>
            <a:br>
              <a:rPr i="1" lang="en" sz="2400">
                <a:solidFill>
                  <a:srgbClr val="CFE2F3"/>
                </a:solidFill>
                <a:latin typeface="Consolas"/>
                <a:ea typeface="Consolas"/>
                <a:cs typeface="Consolas"/>
                <a:sym typeface="Consolas"/>
              </a:rPr>
            </a:br>
            <a:r>
              <a:rPr i="1" lang="en" sz="2400">
                <a:solidFill>
                  <a:srgbClr val="CFE2F3"/>
                </a:solidFill>
                <a:latin typeface="Consolas"/>
                <a:ea typeface="Consolas"/>
                <a:cs typeface="Consolas"/>
                <a:sym typeface="Consolas"/>
              </a:rPr>
              <a:t>any of the desirable properties of that program </a:t>
            </a:r>
            <a:endParaRPr i="1" sz="2400">
              <a:solidFill>
                <a:srgbClr val="CFE2F3"/>
              </a:solidFill>
              <a:latin typeface="Consolas"/>
              <a:ea typeface="Consolas"/>
              <a:cs typeface="Consolas"/>
              <a:sym typeface="Consolas"/>
            </a:endParaRPr>
          </a:p>
          <a:p>
            <a:pPr indent="0" lvl="0" marL="0" rtl="0" algn="ctr">
              <a:spcBef>
                <a:spcPts val="0"/>
              </a:spcBef>
              <a:spcAft>
                <a:spcPts val="0"/>
              </a:spcAft>
              <a:buNone/>
            </a:pPr>
            <a:r>
              <a:rPr i="1" lang="en" sz="1800">
                <a:solidFill>
                  <a:srgbClr val="3D85C6"/>
                </a:solidFill>
                <a:latin typeface="Consolas"/>
                <a:ea typeface="Consolas"/>
                <a:cs typeface="Consolas"/>
                <a:sym typeface="Consolas"/>
              </a:rPr>
              <a:t>(correctness, task performed, etc.)</a:t>
            </a:r>
            <a:endParaRPr b="1" sz="1800">
              <a:solidFill>
                <a:srgbClr val="3D85C6"/>
              </a:solidFill>
              <a:latin typeface="Consolas"/>
              <a:ea typeface="Consolas"/>
              <a:cs typeface="Consolas"/>
              <a:sym typeface="Consolas"/>
            </a:endParaRPr>
          </a:p>
        </p:txBody>
      </p:sp>
      <p:sp>
        <p:nvSpPr>
          <p:cNvPr id="84" name="Google Shape;84;p19"/>
          <p:cNvSpPr txBox="1"/>
          <p:nvPr/>
        </p:nvSpPr>
        <p:spPr>
          <a:xfrm>
            <a:off x="0" y="4542600"/>
            <a:ext cx="9144000" cy="60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CFE2F3"/>
                </a:solidFill>
                <a:latin typeface="Consolas"/>
                <a:ea typeface="Consolas"/>
                <a:cs typeface="Consolas"/>
                <a:sym typeface="Consolas"/>
              </a:rPr>
              <a:t>Liskov Substitution Principle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26" name="Shape 426"/>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0" name="Shape 430"/>
        <p:cNvGrpSpPr/>
        <p:nvPr/>
      </p:nvGrpSpPr>
      <p:grpSpPr>
        <a:xfrm>
          <a:off x="0" y="0"/>
          <a:ext cx="0" cy="0"/>
          <a:chOff x="0" y="0"/>
          <a:chExt cx="0" cy="0"/>
        </a:xfrm>
      </p:grpSpPr>
      <p:sp>
        <p:nvSpPr>
          <p:cNvPr id="431" name="Google Shape;431;p83"/>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CFE2F3"/>
                </a:solidFill>
                <a:latin typeface="Consolas"/>
                <a:ea typeface="Consolas"/>
                <a:cs typeface="Consolas"/>
                <a:sym typeface="Consolas"/>
              </a:rPr>
              <a:t>Do your homework.</a:t>
            </a:r>
            <a:endParaRPr sz="3600">
              <a:solidFill>
                <a:srgbClr val="CFE2F3"/>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5" name="Shape 435"/>
        <p:cNvGrpSpPr/>
        <p:nvPr/>
      </p:nvGrpSpPr>
      <p:grpSpPr>
        <a:xfrm>
          <a:off x="0" y="0"/>
          <a:ext cx="0" cy="0"/>
          <a:chOff x="0" y="0"/>
          <a:chExt cx="0" cy="0"/>
        </a:xfrm>
      </p:grpSpPr>
      <p:sp>
        <p:nvSpPr>
          <p:cNvPr id="436" name="Google Shape;436;p84"/>
          <p:cNvSpPr txBox="1"/>
          <p:nvPr/>
        </p:nvSpPr>
        <p:spPr>
          <a:xfrm>
            <a:off x="676500" y="0"/>
            <a:ext cx="7791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CFE2F3"/>
                </a:solidFill>
                <a:latin typeface="Consolas"/>
                <a:ea typeface="Consolas"/>
                <a:cs typeface="Consolas"/>
                <a:sym typeface="Consolas"/>
              </a:rPr>
              <a:t>Do your homework.</a:t>
            </a:r>
            <a:endParaRPr sz="3600">
              <a:solidFill>
                <a:srgbClr val="CFE2F3"/>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0" name="Shape 440"/>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86"/>
          <p:cNvPicPr preferRelativeResize="0"/>
          <p:nvPr/>
        </p:nvPicPr>
        <p:blipFill>
          <a:blip r:embed="rId3">
            <a:alphaModFix/>
          </a:blip>
          <a:stretch>
            <a:fillRect/>
          </a:stretch>
        </p:blipFill>
        <p:spPr>
          <a:xfrm>
            <a:off x="152400" y="152400"/>
            <a:ext cx="7207993" cy="4838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9" name="Shape 449"/>
        <p:cNvGrpSpPr/>
        <p:nvPr/>
      </p:nvGrpSpPr>
      <p:grpSpPr>
        <a:xfrm>
          <a:off x="0" y="0"/>
          <a:ext cx="0" cy="0"/>
          <a:chOff x="0" y="0"/>
          <a:chExt cx="0" cy="0"/>
        </a:xfrm>
      </p:grpSpPr>
      <p:sp>
        <p:nvSpPr>
          <p:cNvPr id="450" name="Google Shape;450;p87"/>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CFE2F3"/>
                </a:solidFill>
                <a:latin typeface="Consolas"/>
                <a:ea typeface="Consolas"/>
                <a:cs typeface="Consolas"/>
                <a:sym typeface="Consolas"/>
              </a:rPr>
              <a:t>Work at the right layer of abstraction</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rPr lang="en" sz="2800">
                <a:solidFill>
                  <a:srgbClr val="CFE2F3"/>
                </a:solidFill>
                <a:latin typeface="Consolas"/>
                <a:ea typeface="Consolas"/>
                <a:cs typeface="Consolas"/>
                <a:sym typeface="Consolas"/>
              </a:rPr>
              <a:t>Recognize when is the abstraction is wrong </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t/>
            </a:r>
            <a:endParaRPr sz="2800">
              <a:solidFill>
                <a:srgbClr val="CFE2F3"/>
              </a:solidFill>
              <a:latin typeface="Consolas"/>
              <a:ea typeface="Consolas"/>
              <a:cs typeface="Consolas"/>
              <a:sym typeface="Consolas"/>
            </a:endParaRPr>
          </a:p>
          <a:p>
            <a:pPr indent="0" lvl="0" marL="0" rtl="0" algn="ctr">
              <a:spcBef>
                <a:spcPts val="0"/>
              </a:spcBef>
              <a:spcAft>
                <a:spcPts val="0"/>
              </a:spcAft>
              <a:buNone/>
            </a:pPr>
            <a:r>
              <a:rPr lang="en" sz="2800">
                <a:solidFill>
                  <a:srgbClr val="CFE2F3"/>
                </a:solidFill>
                <a:latin typeface="Consolas"/>
                <a:ea typeface="Consolas"/>
                <a:cs typeface="Consolas"/>
                <a:sym typeface="Consolas"/>
              </a:rPr>
              <a:t>Experiment with new abstractions</a:t>
            </a:r>
            <a:endParaRPr sz="2800">
              <a:solidFill>
                <a:srgbClr val="CFE2F3"/>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88"/>
          <p:cNvPicPr preferRelativeResize="0"/>
          <p:nvPr/>
        </p:nvPicPr>
        <p:blipFill rotWithShape="1">
          <a:blip r:embed="rId3">
            <a:alphaModFix/>
          </a:blip>
          <a:srcRect b="12372" l="0" r="0" t="0"/>
          <a:stretch/>
        </p:blipFill>
        <p:spPr>
          <a:xfrm>
            <a:off x="271934" y="152400"/>
            <a:ext cx="665549" cy="583205"/>
          </a:xfrm>
          <a:prstGeom prst="rect">
            <a:avLst/>
          </a:prstGeom>
          <a:noFill/>
          <a:ln>
            <a:noFill/>
          </a:ln>
        </p:spPr>
      </p:pic>
      <p:sp>
        <p:nvSpPr>
          <p:cNvPr id="456" name="Google Shape;456;p88"/>
          <p:cNvSpPr txBox="1"/>
          <p:nvPr/>
        </p:nvSpPr>
        <p:spPr>
          <a:xfrm>
            <a:off x="937475" y="974550"/>
            <a:ext cx="3129600" cy="4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4"/>
              </a:rPr>
              <a:t>Legal </a:t>
            </a:r>
            <a:r>
              <a:rPr lang="en" u="sng">
                <a:solidFill>
                  <a:schemeClr val="hlink"/>
                </a:solidFill>
                <a:hlinkClick r:id="rId5"/>
              </a:rPr>
              <a:t>Document</a:t>
            </a:r>
            <a:r>
              <a:rPr lang="en"/>
              <a:t> by Adi Kurniawan </a:t>
            </a:r>
            <a:br>
              <a:rPr lang="en"/>
            </a:br>
            <a:r>
              <a:rPr lang="en"/>
              <a:t>from the Noun Project</a:t>
            </a:r>
            <a:endParaRPr sz="1600" u="sng">
              <a:hlinkClick r:id="rId6"/>
            </a:endParaRPr>
          </a:p>
        </p:txBody>
      </p:sp>
      <p:pic>
        <p:nvPicPr>
          <p:cNvPr id="457" name="Google Shape;457;p88"/>
          <p:cNvPicPr preferRelativeResize="0"/>
          <p:nvPr/>
        </p:nvPicPr>
        <p:blipFill rotWithShape="1">
          <a:blip r:embed="rId7">
            <a:alphaModFix/>
          </a:blip>
          <a:srcRect b="12876" l="0" r="0" t="0"/>
          <a:stretch/>
        </p:blipFill>
        <p:spPr>
          <a:xfrm>
            <a:off x="271934" y="947922"/>
            <a:ext cx="665549" cy="579850"/>
          </a:xfrm>
          <a:prstGeom prst="rect">
            <a:avLst/>
          </a:prstGeom>
          <a:noFill/>
          <a:ln>
            <a:noFill/>
          </a:ln>
        </p:spPr>
      </p:pic>
      <p:sp>
        <p:nvSpPr>
          <p:cNvPr id="458" name="Google Shape;458;p88"/>
          <p:cNvSpPr txBox="1"/>
          <p:nvPr/>
        </p:nvSpPr>
        <p:spPr>
          <a:xfrm>
            <a:off x="1005550" y="176250"/>
            <a:ext cx="30615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8"/>
              </a:rPr>
              <a:t>court</a:t>
            </a:r>
            <a:r>
              <a:rPr lang="en"/>
              <a:t> by Adi Kurniawan </a:t>
            </a:r>
            <a:br>
              <a:rPr lang="en"/>
            </a:br>
            <a:r>
              <a:rPr lang="en"/>
              <a:t>from the Noun Project</a:t>
            </a:r>
            <a:endParaRPr/>
          </a:p>
        </p:txBody>
      </p:sp>
      <p:sp>
        <p:nvSpPr>
          <p:cNvPr id="459" name="Google Shape;459;p88"/>
          <p:cNvSpPr txBox="1"/>
          <p:nvPr/>
        </p:nvSpPr>
        <p:spPr>
          <a:xfrm>
            <a:off x="937475" y="1683750"/>
            <a:ext cx="29613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9"/>
              </a:rPr>
              <a:t>witness</a:t>
            </a:r>
            <a:r>
              <a:rPr lang="en"/>
              <a:t> by Adi Kurniawan </a:t>
            </a:r>
            <a:br>
              <a:rPr lang="en"/>
            </a:br>
            <a:r>
              <a:rPr lang="en"/>
              <a:t>from the Noun Project</a:t>
            </a:r>
            <a:endParaRPr/>
          </a:p>
        </p:txBody>
      </p:sp>
      <p:pic>
        <p:nvPicPr>
          <p:cNvPr id="460" name="Google Shape;460;p88"/>
          <p:cNvPicPr preferRelativeResize="0"/>
          <p:nvPr/>
        </p:nvPicPr>
        <p:blipFill rotWithShape="1">
          <a:blip r:embed="rId10">
            <a:alphaModFix/>
          </a:blip>
          <a:srcRect b="13524" l="0" r="0" t="0"/>
          <a:stretch/>
        </p:blipFill>
        <p:spPr>
          <a:xfrm>
            <a:off x="271934" y="1740088"/>
            <a:ext cx="665549" cy="575545"/>
          </a:xfrm>
          <a:prstGeom prst="rect">
            <a:avLst/>
          </a:prstGeom>
          <a:noFill/>
          <a:ln>
            <a:noFill/>
          </a:ln>
        </p:spPr>
      </p:pic>
      <p:sp>
        <p:nvSpPr>
          <p:cNvPr id="461" name="Google Shape;461;p88"/>
          <p:cNvSpPr txBox="1"/>
          <p:nvPr/>
        </p:nvSpPr>
        <p:spPr>
          <a:xfrm>
            <a:off x="1005550" y="2527950"/>
            <a:ext cx="28932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1"/>
              </a:rPr>
              <a:t>Scale</a:t>
            </a:r>
            <a:r>
              <a:rPr lang="en"/>
              <a:t> by Adi Kurniawan </a:t>
            </a:r>
            <a:br>
              <a:rPr lang="en"/>
            </a:br>
            <a:r>
              <a:rPr lang="en"/>
              <a:t>from the Noun Project</a:t>
            </a:r>
            <a:endParaRPr/>
          </a:p>
        </p:txBody>
      </p:sp>
      <p:pic>
        <p:nvPicPr>
          <p:cNvPr id="462" name="Google Shape;462;p88"/>
          <p:cNvPicPr preferRelativeResize="0"/>
          <p:nvPr/>
        </p:nvPicPr>
        <p:blipFill rotWithShape="1">
          <a:blip r:embed="rId12">
            <a:alphaModFix/>
          </a:blip>
          <a:srcRect b="11801" l="0" r="0" t="0"/>
          <a:stretch/>
        </p:blipFill>
        <p:spPr>
          <a:xfrm>
            <a:off x="187688" y="2527950"/>
            <a:ext cx="834043" cy="735600"/>
          </a:xfrm>
          <a:prstGeom prst="rect">
            <a:avLst/>
          </a:prstGeom>
          <a:noFill/>
          <a:ln>
            <a:noFill/>
          </a:ln>
        </p:spPr>
      </p:pic>
      <p:sp>
        <p:nvSpPr>
          <p:cNvPr id="463" name="Google Shape;463;p88"/>
          <p:cNvSpPr txBox="1"/>
          <p:nvPr/>
        </p:nvSpPr>
        <p:spPr>
          <a:xfrm>
            <a:off x="1268625" y="3860575"/>
            <a:ext cx="30000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3"/>
              </a:rPr>
              <a:t>consent</a:t>
            </a:r>
            <a:r>
              <a:rPr lang="en"/>
              <a:t> by Wichai Wi from the Noun Project</a:t>
            </a:r>
            <a:endParaRPr/>
          </a:p>
        </p:txBody>
      </p:sp>
      <p:pic>
        <p:nvPicPr>
          <p:cNvPr id="464" name="Google Shape;464;p88"/>
          <p:cNvPicPr preferRelativeResize="0"/>
          <p:nvPr/>
        </p:nvPicPr>
        <p:blipFill rotWithShape="1">
          <a:blip r:embed="rId14">
            <a:alphaModFix/>
          </a:blip>
          <a:srcRect b="11801" l="0" r="0" t="0"/>
          <a:stretch/>
        </p:blipFill>
        <p:spPr>
          <a:xfrm>
            <a:off x="187700" y="3738175"/>
            <a:ext cx="834025" cy="735600"/>
          </a:xfrm>
          <a:prstGeom prst="rect">
            <a:avLst/>
          </a:prstGeom>
          <a:noFill/>
          <a:ln>
            <a:noFill/>
          </a:ln>
        </p:spPr>
      </p:pic>
      <p:sp>
        <p:nvSpPr>
          <p:cNvPr id="465" name="Google Shape;465;p88"/>
          <p:cNvSpPr txBox="1"/>
          <p:nvPr/>
        </p:nvSpPr>
        <p:spPr>
          <a:xfrm>
            <a:off x="5996400" y="344250"/>
            <a:ext cx="30000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5"/>
              </a:rPr>
              <a:t>Gavel</a:t>
            </a:r>
            <a:r>
              <a:rPr lang="en"/>
              <a:t> by David </a:t>
            </a:r>
            <a:br>
              <a:rPr lang="en"/>
            </a:br>
            <a:r>
              <a:rPr lang="en"/>
              <a:t>from the Noun Project</a:t>
            </a:r>
            <a:endParaRPr/>
          </a:p>
        </p:txBody>
      </p:sp>
      <p:pic>
        <p:nvPicPr>
          <p:cNvPr id="466" name="Google Shape;466;p88"/>
          <p:cNvPicPr preferRelativeResize="0"/>
          <p:nvPr/>
        </p:nvPicPr>
        <p:blipFill rotWithShape="1">
          <a:blip r:embed="rId16">
            <a:alphaModFix/>
          </a:blip>
          <a:srcRect b="13971" l="0" r="0" t="0"/>
          <a:stretch/>
        </p:blipFill>
        <p:spPr>
          <a:xfrm>
            <a:off x="4890400" y="176250"/>
            <a:ext cx="1106000" cy="951475"/>
          </a:xfrm>
          <a:prstGeom prst="rect">
            <a:avLst/>
          </a:prstGeom>
          <a:noFill/>
          <a:ln>
            <a:noFill/>
          </a:ln>
        </p:spPr>
      </p:pic>
      <p:sp>
        <p:nvSpPr>
          <p:cNvPr id="467" name="Google Shape;467;p88"/>
          <p:cNvSpPr txBox="1"/>
          <p:nvPr/>
        </p:nvSpPr>
        <p:spPr>
          <a:xfrm>
            <a:off x="6108750" y="1683750"/>
            <a:ext cx="2893200" cy="11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7"/>
              </a:rPr>
              <a:t>Gavel</a:t>
            </a:r>
            <a:r>
              <a:rPr lang="en"/>
              <a:t> by Bernar Novalyi </a:t>
            </a:r>
            <a:endParaRPr/>
          </a:p>
          <a:p>
            <a:pPr indent="0" lvl="0" marL="0" rtl="0" algn="l">
              <a:spcBef>
                <a:spcPts val="0"/>
              </a:spcBef>
              <a:spcAft>
                <a:spcPts val="0"/>
              </a:spcAft>
              <a:buNone/>
            </a:pPr>
            <a:r>
              <a:rPr lang="en"/>
              <a:t>from the Noun Project</a:t>
            </a:r>
            <a:endParaRPr/>
          </a:p>
        </p:txBody>
      </p:sp>
      <p:pic>
        <p:nvPicPr>
          <p:cNvPr id="468" name="Google Shape;468;p88"/>
          <p:cNvPicPr preferRelativeResize="0"/>
          <p:nvPr/>
        </p:nvPicPr>
        <p:blipFill rotWithShape="1">
          <a:blip r:embed="rId18">
            <a:alphaModFix/>
          </a:blip>
          <a:srcRect b="17938" l="0" r="0" t="0"/>
          <a:stretch/>
        </p:blipFill>
        <p:spPr>
          <a:xfrm>
            <a:off x="5105800" y="1685649"/>
            <a:ext cx="834025" cy="684427"/>
          </a:xfrm>
          <a:prstGeom prst="rect">
            <a:avLst/>
          </a:prstGeom>
          <a:noFill/>
          <a:ln>
            <a:noFill/>
          </a:ln>
        </p:spPr>
      </p:pic>
      <p:sp>
        <p:nvSpPr>
          <p:cNvPr id="469" name="Google Shape;469;p88"/>
          <p:cNvSpPr txBox="1"/>
          <p:nvPr/>
        </p:nvSpPr>
        <p:spPr>
          <a:xfrm>
            <a:off x="5862300" y="2740300"/>
            <a:ext cx="30000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9"/>
              </a:rPr>
              <a:t>Gavel</a:t>
            </a:r>
            <a:r>
              <a:rPr lang="en"/>
              <a:t> by Royyan Razka </a:t>
            </a:r>
            <a:br>
              <a:rPr lang="en"/>
            </a:br>
            <a:r>
              <a:rPr lang="en"/>
              <a:t>from the Noun Project</a:t>
            </a:r>
            <a:endParaRPr/>
          </a:p>
        </p:txBody>
      </p:sp>
      <p:pic>
        <p:nvPicPr>
          <p:cNvPr id="470" name="Google Shape;470;p88"/>
          <p:cNvPicPr preferRelativeResize="0"/>
          <p:nvPr/>
        </p:nvPicPr>
        <p:blipFill>
          <a:blip r:embed="rId20">
            <a:alphaModFix/>
          </a:blip>
          <a:stretch>
            <a:fillRect/>
          </a:stretch>
        </p:blipFill>
        <p:spPr>
          <a:xfrm>
            <a:off x="5026388" y="2691088"/>
            <a:ext cx="834025" cy="834026"/>
          </a:xfrm>
          <a:prstGeom prst="rect">
            <a:avLst/>
          </a:prstGeom>
          <a:noFill/>
          <a:ln>
            <a:noFill/>
          </a:ln>
        </p:spPr>
      </p:pic>
      <p:sp>
        <p:nvSpPr>
          <p:cNvPr id="471" name="Google Shape;471;p88"/>
          <p:cNvSpPr txBox="1"/>
          <p:nvPr/>
        </p:nvSpPr>
        <p:spPr>
          <a:xfrm>
            <a:off x="5996400" y="3860575"/>
            <a:ext cx="2007300" cy="10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1"/>
              </a:rPr>
              <a:t>Ultrasaurus</a:t>
            </a:r>
            <a:r>
              <a:rPr lang="en"/>
              <a:t> by Dactrtr from the Noun Project</a:t>
            </a:r>
            <a:endParaRPr/>
          </a:p>
        </p:txBody>
      </p:sp>
      <p:pic>
        <p:nvPicPr>
          <p:cNvPr id="472" name="Google Shape;472;p88"/>
          <p:cNvPicPr preferRelativeResize="0"/>
          <p:nvPr/>
        </p:nvPicPr>
        <p:blipFill rotWithShape="1">
          <a:blip r:embed="rId22">
            <a:alphaModFix/>
          </a:blip>
          <a:srcRect b="17512" l="0" r="0" t="0"/>
          <a:stretch/>
        </p:blipFill>
        <p:spPr>
          <a:xfrm>
            <a:off x="4946075" y="3605425"/>
            <a:ext cx="1153500" cy="9514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89"/>
          <p:cNvPicPr preferRelativeResize="0"/>
          <p:nvPr/>
        </p:nvPicPr>
        <p:blipFill>
          <a:blip r:embed="rId3">
            <a:alphaModFix/>
          </a:blip>
          <a:stretch>
            <a:fillRect/>
          </a:stretch>
        </p:blipFill>
        <p:spPr>
          <a:xfrm>
            <a:off x="152400" y="152400"/>
            <a:ext cx="5819775" cy="45910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a:t>
            </a:r>
            <a:r>
              <a:rPr lang="en" sz="2400"/>
              <a:t>ork at the right layer of abstraction.</a:t>
            </a:r>
            <a:endParaRPr sz="2400"/>
          </a:p>
          <a:p>
            <a:pPr indent="0" lvl="0" marL="0" rtl="0" algn="l">
              <a:spcBef>
                <a:spcPts val="1600"/>
              </a:spcBef>
              <a:spcAft>
                <a:spcPts val="0"/>
              </a:spcAft>
              <a:buNone/>
            </a:pPr>
            <a:r>
              <a:rPr lang="en" sz="2400"/>
              <a:t>Recognize when the abstraction is incorrect.</a:t>
            </a:r>
            <a:endParaRPr sz="2400"/>
          </a:p>
          <a:p>
            <a:pPr indent="0" lvl="0" marL="0" rtl="0" algn="l">
              <a:spcBef>
                <a:spcPts val="1600"/>
              </a:spcBef>
              <a:spcAft>
                <a:spcPts val="0"/>
              </a:spcAft>
              <a:buNone/>
            </a:pPr>
            <a:r>
              <a:rPr lang="en" sz="2400"/>
              <a:t>The only constant is change.</a:t>
            </a:r>
            <a:endParaRPr sz="2400"/>
          </a:p>
          <a:p>
            <a:pPr indent="0" lvl="0" marL="0" rtl="0" algn="l">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91"/>
          <p:cNvPicPr preferRelativeResize="0"/>
          <p:nvPr/>
        </p:nvPicPr>
        <p:blipFill>
          <a:blip r:embed="rId3">
            <a:alphaModFix/>
          </a:blip>
          <a:stretch>
            <a:fillRect/>
          </a:stretch>
        </p:blipFill>
        <p:spPr>
          <a:xfrm>
            <a:off x="496425" y="280362"/>
            <a:ext cx="2895100" cy="2895100"/>
          </a:xfrm>
          <a:prstGeom prst="rect">
            <a:avLst/>
          </a:prstGeom>
          <a:noFill/>
          <a:ln>
            <a:noFill/>
          </a:ln>
        </p:spPr>
      </p:pic>
      <p:pic>
        <p:nvPicPr>
          <p:cNvPr id="489" name="Google Shape;489;p91"/>
          <p:cNvPicPr preferRelativeResize="0"/>
          <p:nvPr/>
        </p:nvPicPr>
        <p:blipFill>
          <a:blip r:embed="rId4">
            <a:alphaModFix/>
          </a:blip>
          <a:stretch>
            <a:fillRect/>
          </a:stretch>
        </p:blipFill>
        <p:spPr>
          <a:xfrm>
            <a:off x="5252725" y="418250"/>
            <a:ext cx="3949625" cy="2960200"/>
          </a:xfrm>
          <a:prstGeom prst="rect">
            <a:avLst/>
          </a:prstGeom>
          <a:noFill/>
          <a:ln>
            <a:noFill/>
          </a:ln>
        </p:spPr>
      </p:pic>
      <p:pic>
        <p:nvPicPr>
          <p:cNvPr id="490" name="Google Shape;490;p91"/>
          <p:cNvPicPr preferRelativeResize="0"/>
          <p:nvPr/>
        </p:nvPicPr>
        <p:blipFill>
          <a:blip r:embed="rId5">
            <a:alphaModFix/>
          </a:blip>
          <a:stretch>
            <a:fillRect/>
          </a:stretch>
        </p:blipFill>
        <p:spPr>
          <a:xfrm>
            <a:off x="3180700" y="2266950"/>
            <a:ext cx="2405499" cy="2405499"/>
          </a:xfrm>
          <a:prstGeom prst="rect">
            <a:avLst/>
          </a:prstGeom>
          <a:noFill/>
          <a:ln>
            <a:noFill/>
          </a:ln>
        </p:spPr>
      </p:pic>
      <p:sp>
        <p:nvSpPr>
          <p:cNvPr id="491" name="Google Shape;491;p91"/>
          <p:cNvSpPr txBox="1"/>
          <p:nvPr/>
        </p:nvSpPr>
        <p:spPr>
          <a:xfrm>
            <a:off x="3180700" y="4591900"/>
            <a:ext cx="259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50">
                <a:solidFill>
                  <a:srgbClr val="434343"/>
                </a:solidFill>
                <a:highlight>
                  <a:srgbClr val="FFFFFF"/>
                </a:highlight>
                <a:uFill>
                  <a:noFill/>
                </a:uFill>
                <a:hlinkClick r:id="rId6"/>
              </a:rPr>
              <a:t>Bridge Foundry</a:t>
            </a:r>
            <a:endParaRPr>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88" name="Shape 88"/>
        <p:cNvGrpSpPr/>
        <p:nvPr/>
      </p:nvGrpSpPr>
      <p:grpSpPr>
        <a:xfrm>
          <a:off x="0" y="0"/>
          <a:ext cx="0" cy="0"/>
          <a:chOff x="0" y="0"/>
          <a:chExt cx="0" cy="0"/>
        </a:xfrm>
      </p:grpSpPr>
      <p:sp>
        <p:nvSpPr>
          <p:cNvPr id="89" name="Google Shape;89;p20"/>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Consolas"/>
                <a:ea typeface="Consolas"/>
                <a:cs typeface="Consolas"/>
                <a:sym typeface="Consolas"/>
              </a:rPr>
              <a:t>“I wanted to make it </a:t>
            </a:r>
            <a:r>
              <a:rPr b="1" lang="en" sz="4800">
                <a:latin typeface="Consolas"/>
                <a:ea typeface="Consolas"/>
                <a:cs typeface="Consolas"/>
                <a:sym typeface="Consolas"/>
              </a:rPr>
              <a:t>easy</a:t>
            </a:r>
            <a:r>
              <a:rPr lang="en" sz="4800">
                <a:latin typeface="Consolas"/>
                <a:ea typeface="Consolas"/>
                <a:cs typeface="Consolas"/>
                <a:sym typeface="Consolas"/>
              </a:rPr>
              <a:t> for people to write </a:t>
            </a:r>
            <a:r>
              <a:rPr b="1" lang="en" sz="4800">
                <a:latin typeface="Consolas"/>
                <a:ea typeface="Consolas"/>
                <a:cs typeface="Consolas"/>
                <a:sym typeface="Consolas"/>
              </a:rPr>
              <a:t>good programs</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r">
              <a:spcBef>
                <a:spcPts val="0"/>
              </a:spcBef>
              <a:spcAft>
                <a:spcPts val="0"/>
              </a:spcAft>
              <a:buNone/>
            </a:pPr>
            <a:r>
              <a:rPr lang="en" sz="4800">
                <a:latin typeface="Consolas"/>
                <a:ea typeface="Consolas"/>
                <a:cs typeface="Consolas"/>
                <a:sym typeface="Consolas"/>
              </a:rPr>
              <a:t>— Liskov</a:t>
            </a:r>
            <a:endParaRPr sz="4800">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92"/>
          <p:cNvSpPr txBox="1"/>
          <p:nvPr/>
        </p:nvSpPr>
        <p:spPr>
          <a:xfrm>
            <a:off x="1233950" y="251175"/>
            <a:ext cx="6336600" cy="483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Consolas"/>
                <a:ea typeface="Consolas"/>
                <a:cs typeface="Consolas"/>
                <a:sym typeface="Consolas"/>
              </a:rPr>
              <a:t>Practice</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0"/>
              </a:spcBef>
              <a:spcAft>
                <a:spcPts val="0"/>
              </a:spcAft>
              <a:buNone/>
            </a:pPr>
            <a:r>
              <a:rPr b="1" lang="en" sz="4800">
                <a:latin typeface="Consolas"/>
                <a:ea typeface="Consolas"/>
                <a:cs typeface="Consolas"/>
                <a:sym typeface="Consolas"/>
              </a:rPr>
              <a:t>Guidance</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0"/>
              </a:spcBef>
              <a:spcAft>
                <a:spcPts val="0"/>
              </a:spcAft>
              <a:buNone/>
            </a:pPr>
            <a:r>
              <a:rPr b="1" lang="en" sz="4800">
                <a:latin typeface="Consolas"/>
                <a:ea typeface="Consolas"/>
                <a:cs typeface="Consolas"/>
                <a:sym typeface="Consolas"/>
              </a:rPr>
              <a:t>Policy</a:t>
            </a:r>
            <a:r>
              <a:rPr lang="en" sz="4800">
                <a:latin typeface="Consolas"/>
                <a:ea typeface="Consolas"/>
                <a:cs typeface="Consolas"/>
                <a:sym typeface="Consolas"/>
              </a:rPr>
              <a:t> </a:t>
            </a:r>
            <a:endParaRPr sz="4800">
              <a:latin typeface="Consolas"/>
              <a:ea typeface="Consolas"/>
              <a:cs typeface="Consolas"/>
              <a:sym typeface="Consolas"/>
            </a:endParaRPr>
          </a:p>
          <a:p>
            <a:pPr indent="0" lvl="0" marL="0" rtl="0" algn="l">
              <a:lnSpc>
                <a:spcPct val="100000"/>
              </a:lnSpc>
              <a:spcBef>
                <a:spcPts val="0"/>
              </a:spcBef>
              <a:spcAft>
                <a:spcPts val="0"/>
              </a:spcAft>
              <a:buNone/>
            </a:pPr>
            <a:r>
              <a:rPr b="1" lang="en" sz="4800">
                <a:latin typeface="Consolas"/>
                <a:ea typeface="Consolas"/>
                <a:cs typeface="Consolas"/>
                <a:sym typeface="Consolas"/>
              </a:rPr>
              <a:t>Regulation</a:t>
            </a:r>
            <a:endParaRPr sz="4800">
              <a:latin typeface="Consolas"/>
              <a:ea typeface="Consolas"/>
              <a:cs typeface="Consolas"/>
              <a:sym typeface="Consolas"/>
            </a:endParaRPr>
          </a:p>
          <a:p>
            <a:pPr indent="0" lvl="0" marL="0" rtl="0" algn="l">
              <a:lnSpc>
                <a:spcPct val="100000"/>
              </a:lnSpc>
              <a:spcBef>
                <a:spcPts val="0"/>
              </a:spcBef>
              <a:spcAft>
                <a:spcPts val="0"/>
              </a:spcAft>
              <a:buNone/>
            </a:pPr>
            <a:r>
              <a:rPr b="1" lang="en" sz="4800">
                <a:latin typeface="Consolas"/>
                <a:ea typeface="Consolas"/>
                <a:cs typeface="Consolas"/>
                <a:sym typeface="Consolas"/>
              </a:rPr>
              <a:t>Law</a:t>
            </a:r>
            <a:endParaRPr sz="4800">
              <a:latin typeface="Consolas"/>
              <a:ea typeface="Consolas"/>
              <a:cs typeface="Consolas"/>
              <a:sym typeface="Consolas"/>
            </a:endParaRPr>
          </a:p>
          <a:p>
            <a:pPr indent="0" lvl="0" marL="0" rtl="0" algn="l">
              <a:lnSpc>
                <a:spcPct val="100000"/>
              </a:lnSpc>
              <a:spcBef>
                <a:spcPts val="0"/>
              </a:spcBef>
              <a:spcAft>
                <a:spcPts val="0"/>
              </a:spcAft>
              <a:buNone/>
            </a:pPr>
            <a:r>
              <a:rPr b="1" lang="en" sz="4800">
                <a:latin typeface="Consolas"/>
                <a:ea typeface="Consolas"/>
                <a:cs typeface="Consolas"/>
                <a:sym typeface="Consolas"/>
              </a:rPr>
              <a:t>The Constitution</a:t>
            </a:r>
            <a:endParaRPr b="1" sz="4800">
              <a:latin typeface="Consolas"/>
              <a:ea typeface="Consolas"/>
              <a:cs typeface="Consolas"/>
              <a:sym typeface="Consolas"/>
            </a:endParaRPr>
          </a:p>
        </p:txBody>
      </p:sp>
      <p:pic>
        <p:nvPicPr>
          <p:cNvPr id="497" name="Google Shape;497;p92"/>
          <p:cNvPicPr preferRelativeResize="0"/>
          <p:nvPr/>
        </p:nvPicPr>
        <p:blipFill>
          <a:blip r:embed="rId3">
            <a:alphaModFix/>
          </a:blip>
          <a:stretch>
            <a:fillRect/>
          </a:stretch>
        </p:blipFill>
        <p:spPr>
          <a:xfrm>
            <a:off x="351025" y="3967025"/>
            <a:ext cx="750826" cy="677078"/>
          </a:xfrm>
          <a:prstGeom prst="rect">
            <a:avLst/>
          </a:prstGeom>
          <a:noFill/>
          <a:ln>
            <a:noFill/>
          </a:ln>
        </p:spPr>
      </p:pic>
      <p:pic>
        <p:nvPicPr>
          <p:cNvPr id="498" name="Google Shape;498;p92"/>
          <p:cNvPicPr preferRelativeResize="0"/>
          <p:nvPr/>
        </p:nvPicPr>
        <p:blipFill rotWithShape="1">
          <a:blip r:embed="rId4">
            <a:alphaModFix/>
          </a:blip>
          <a:srcRect b="12876" l="0" r="0" t="0"/>
          <a:stretch/>
        </p:blipFill>
        <p:spPr>
          <a:xfrm>
            <a:off x="355762" y="1141825"/>
            <a:ext cx="665550" cy="579850"/>
          </a:xfrm>
          <a:prstGeom prst="rect">
            <a:avLst/>
          </a:prstGeom>
          <a:noFill/>
          <a:ln>
            <a:noFill/>
          </a:ln>
        </p:spPr>
      </p:pic>
      <p:pic>
        <p:nvPicPr>
          <p:cNvPr id="499" name="Google Shape;499;p92"/>
          <p:cNvPicPr preferRelativeResize="0"/>
          <p:nvPr/>
        </p:nvPicPr>
        <p:blipFill rotWithShape="1">
          <a:blip r:embed="rId5">
            <a:alphaModFix/>
          </a:blip>
          <a:srcRect b="13524" l="0" r="0" t="0"/>
          <a:stretch/>
        </p:blipFill>
        <p:spPr>
          <a:xfrm>
            <a:off x="329563" y="1889838"/>
            <a:ext cx="750850" cy="649311"/>
          </a:xfrm>
          <a:prstGeom prst="rect">
            <a:avLst/>
          </a:prstGeom>
          <a:noFill/>
          <a:ln>
            <a:noFill/>
          </a:ln>
        </p:spPr>
      </p:pic>
      <p:pic>
        <p:nvPicPr>
          <p:cNvPr id="500" name="Google Shape;500;p92"/>
          <p:cNvPicPr preferRelativeResize="0"/>
          <p:nvPr/>
        </p:nvPicPr>
        <p:blipFill rotWithShape="1">
          <a:blip r:embed="rId6">
            <a:alphaModFix/>
          </a:blip>
          <a:srcRect b="11801" l="0" r="0" t="0"/>
          <a:stretch/>
        </p:blipFill>
        <p:spPr>
          <a:xfrm>
            <a:off x="271500" y="2564075"/>
            <a:ext cx="834043" cy="735600"/>
          </a:xfrm>
          <a:prstGeom prst="rect">
            <a:avLst/>
          </a:prstGeom>
          <a:noFill/>
          <a:ln>
            <a:noFill/>
          </a:ln>
        </p:spPr>
      </p:pic>
      <p:pic>
        <p:nvPicPr>
          <p:cNvPr id="501" name="Google Shape;501;p92"/>
          <p:cNvPicPr preferRelativeResize="0"/>
          <p:nvPr/>
        </p:nvPicPr>
        <p:blipFill rotWithShape="1">
          <a:blip r:embed="rId7">
            <a:alphaModFix/>
          </a:blip>
          <a:srcRect b="22092" l="0" r="0" t="12870"/>
          <a:stretch/>
        </p:blipFill>
        <p:spPr>
          <a:xfrm flipH="1">
            <a:off x="184862" y="3330550"/>
            <a:ext cx="1041063" cy="677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93"/>
          <p:cNvSpPr txBox="1"/>
          <p:nvPr/>
        </p:nvSpPr>
        <p:spPr>
          <a:xfrm>
            <a:off x="3281450" y="963600"/>
            <a:ext cx="5534100" cy="3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2C2D30"/>
                </a:solidFill>
                <a:latin typeface="Consolas"/>
                <a:ea typeface="Consolas"/>
                <a:cs typeface="Consolas"/>
                <a:sym typeface="Consolas"/>
              </a:rPr>
              <a:t>Patternicity</a:t>
            </a:r>
            <a:endParaRPr sz="4800">
              <a:solidFill>
                <a:srgbClr val="2C2D30"/>
              </a:solidFill>
              <a:latin typeface="Consolas"/>
              <a:ea typeface="Consolas"/>
              <a:cs typeface="Consolas"/>
              <a:sym typeface="Consolas"/>
            </a:endParaRPr>
          </a:p>
          <a:p>
            <a:pPr indent="0" lvl="0" marL="0" rtl="0" algn="l">
              <a:spcBef>
                <a:spcPts val="600"/>
              </a:spcBef>
              <a:spcAft>
                <a:spcPts val="0"/>
              </a:spcAft>
              <a:buNone/>
            </a:pPr>
            <a:r>
              <a:rPr lang="en" sz="2400">
                <a:solidFill>
                  <a:srgbClr val="2C2D30"/>
                </a:solidFill>
                <a:latin typeface="Consolas"/>
                <a:ea typeface="Consolas"/>
                <a:cs typeface="Consolas"/>
                <a:sym typeface="Consolas"/>
              </a:rPr>
              <a:t>Michael Shermer </a:t>
            </a:r>
            <a:endParaRPr sz="24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150">
              <a:solidFill>
                <a:srgbClr val="2C2D30"/>
              </a:solidFill>
              <a:latin typeface="Consolas"/>
              <a:ea typeface="Consolas"/>
              <a:cs typeface="Consolas"/>
              <a:sym typeface="Consolas"/>
            </a:endParaRPr>
          </a:p>
          <a:p>
            <a:pPr indent="0" lvl="0" marL="0" rtl="0" algn="l">
              <a:spcBef>
                <a:spcPts val="600"/>
              </a:spcBef>
              <a:spcAft>
                <a:spcPts val="0"/>
              </a:spcAft>
              <a:buNone/>
            </a:pPr>
            <a:r>
              <a:rPr lang="en" sz="4800">
                <a:solidFill>
                  <a:srgbClr val="2C2D30"/>
                </a:solidFill>
                <a:latin typeface="Consolas"/>
                <a:ea typeface="Consolas"/>
                <a:cs typeface="Consolas"/>
                <a:sym typeface="Consolas"/>
              </a:rPr>
              <a:t>Apophenia</a:t>
            </a:r>
            <a:endParaRPr sz="4800">
              <a:solidFill>
                <a:srgbClr val="2C2D30"/>
              </a:solidFill>
              <a:latin typeface="Consolas"/>
              <a:ea typeface="Consolas"/>
              <a:cs typeface="Consolas"/>
              <a:sym typeface="Consolas"/>
            </a:endParaRPr>
          </a:p>
          <a:p>
            <a:pPr indent="0" lvl="0" marL="0" rtl="0" algn="l">
              <a:spcBef>
                <a:spcPts val="600"/>
              </a:spcBef>
              <a:spcAft>
                <a:spcPts val="0"/>
              </a:spcAft>
              <a:buNone/>
            </a:pPr>
            <a:r>
              <a:rPr lang="en" sz="2400">
                <a:solidFill>
                  <a:srgbClr val="2C2D30"/>
                </a:solidFill>
                <a:highlight>
                  <a:srgbClr val="FFFFFF"/>
                </a:highlight>
                <a:latin typeface="Consolas"/>
                <a:ea typeface="Consolas"/>
                <a:cs typeface="Consolas"/>
                <a:sym typeface="Consolas"/>
              </a:rPr>
              <a:t>Klaus Conrad</a:t>
            </a:r>
            <a:endParaRPr sz="2400">
              <a:solidFill>
                <a:srgbClr val="2C2D30"/>
              </a:solidFill>
              <a:highlight>
                <a:srgbClr val="FFFFFF"/>
              </a:highlight>
              <a:latin typeface="Consolas"/>
              <a:ea typeface="Consolas"/>
              <a:cs typeface="Consolas"/>
              <a:sym typeface="Consolas"/>
            </a:endParaRPr>
          </a:p>
          <a:p>
            <a:pPr indent="0" lvl="0" marL="0" rtl="0" algn="l">
              <a:spcBef>
                <a:spcPts val="600"/>
              </a:spcBef>
              <a:spcAft>
                <a:spcPts val="0"/>
              </a:spcAft>
              <a:buNone/>
            </a:pPr>
            <a:r>
              <a:t/>
            </a:r>
            <a:endParaRPr sz="1350">
              <a:solidFill>
                <a:srgbClr val="2C2D30"/>
              </a:solidFill>
              <a:highlight>
                <a:srgbClr val="FFFFFF"/>
              </a:highlight>
              <a:latin typeface="Consolas"/>
              <a:ea typeface="Consolas"/>
              <a:cs typeface="Consolas"/>
              <a:sym typeface="Consolas"/>
            </a:endParaRPr>
          </a:p>
          <a:p>
            <a:pPr indent="0" lvl="0" marL="0" rtl="0" algn="l">
              <a:spcBef>
                <a:spcPts val="600"/>
              </a:spcBef>
              <a:spcAft>
                <a:spcPts val="0"/>
              </a:spcAft>
              <a:buNone/>
            </a:pPr>
            <a:r>
              <a:t/>
            </a:r>
            <a:endParaRPr sz="1350">
              <a:solidFill>
                <a:srgbClr val="2C2D30"/>
              </a:solidFill>
              <a:highlight>
                <a:srgbClr val="FFFFFF"/>
              </a:highlight>
              <a:latin typeface="Consolas"/>
              <a:ea typeface="Consolas"/>
              <a:cs typeface="Consolas"/>
              <a:sym typeface="Consolas"/>
            </a:endParaRPr>
          </a:p>
          <a:p>
            <a:pPr indent="0" lvl="0" marL="0" rtl="0" algn="l">
              <a:spcBef>
                <a:spcPts val="600"/>
              </a:spcBef>
              <a:spcAft>
                <a:spcPts val="600"/>
              </a:spcAft>
              <a:buNone/>
            </a:pPr>
            <a:r>
              <a:t/>
            </a:r>
            <a:endParaRPr sz="1350">
              <a:solidFill>
                <a:srgbClr val="2C2D30"/>
              </a:solidFill>
              <a:highlight>
                <a:srgbClr val="FFFFFF"/>
              </a:highlight>
              <a:latin typeface="Consolas"/>
              <a:ea typeface="Consolas"/>
              <a:cs typeface="Consolas"/>
              <a:sym typeface="Consolas"/>
            </a:endParaRPr>
          </a:p>
        </p:txBody>
      </p:sp>
      <p:pic>
        <p:nvPicPr>
          <p:cNvPr id="507" name="Google Shape;507;p93"/>
          <p:cNvPicPr preferRelativeResize="0"/>
          <p:nvPr/>
        </p:nvPicPr>
        <p:blipFill>
          <a:blip r:embed="rId3">
            <a:alphaModFix/>
          </a:blip>
          <a:stretch>
            <a:fillRect/>
          </a:stretch>
        </p:blipFill>
        <p:spPr>
          <a:xfrm>
            <a:off x="304800" y="609600"/>
            <a:ext cx="2946725" cy="3895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94"/>
          <p:cNvPicPr preferRelativeResize="0"/>
          <p:nvPr/>
        </p:nvPicPr>
        <p:blipFill>
          <a:blip r:embed="rId3">
            <a:alphaModFix/>
          </a:blip>
          <a:stretch>
            <a:fillRect/>
          </a:stretch>
        </p:blipFill>
        <p:spPr>
          <a:xfrm>
            <a:off x="0" y="673275"/>
            <a:ext cx="9144002" cy="3604831"/>
          </a:xfrm>
          <a:prstGeom prst="rect">
            <a:avLst/>
          </a:prstGeom>
          <a:noFill/>
          <a:ln>
            <a:noFill/>
          </a:ln>
        </p:spPr>
      </p:pic>
      <p:sp>
        <p:nvSpPr>
          <p:cNvPr id="513" name="Google Shape;513;p94"/>
          <p:cNvSpPr txBox="1"/>
          <p:nvPr/>
        </p:nvSpPr>
        <p:spPr>
          <a:xfrm>
            <a:off x="0" y="4565400"/>
            <a:ext cx="9144000" cy="34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666666"/>
                </a:solidFill>
                <a:uFill>
                  <a:noFill/>
                </a:uFill>
                <a:latin typeface="Consolas"/>
                <a:ea typeface="Consolas"/>
                <a:cs typeface="Consolas"/>
                <a:sym typeface="Consolas"/>
                <a:hlinkClick r:id="rId4"/>
              </a:rPr>
              <a:t>http://www.tylervigen.com/spurious-correlations</a:t>
            </a:r>
            <a:endParaRPr sz="2400">
              <a:solidFill>
                <a:srgbClr val="666666"/>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95"/>
          <p:cNvSpPr txBox="1"/>
          <p:nvPr/>
        </p:nvSpPr>
        <p:spPr>
          <a:xfrm>
            <a:off x="390650" y="963600"/>
            <a:ext cx="8424900" cy="3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2D30"/>
                </a:solidFill>
                <a:latin typeface="Consolas"/>
                <a:ea typeface="Consolas"/>
                <a:cs typeface="Consolas"/>
                <a:sym typeface="Consolas"/>
              </a:rPr>
              <a:t>Type I error: </a:t>
            </a:r>
            <a:r>
              <a:rPr i="1" lang="en" sz="3600">
                <a:solidFill>
                  <a:srgbClr val="2C2D30"/>
                </a:solidFill>
                <a:latin typeface="Consolas"/>
                <a:ea typeface="Consolas"/>
                <a:cs typeface="Consolas"/>
                <a:sym typeface="Consolas"/>
              </a:rPr>
              <a:t>false positive</a:t>
            </a:r>
            <a:r>
              <a:rPr lang="en" sz="3600">
                <a:solidFill>
                  <a:srgbClr val="2C2D30"/>
                </a:solidFill>
                <a:latin typeface="Consolas"/>
                <a:ea typeface="Consolas"/>
                <a:cs typeface="Consolas"/>
                <a:sym typeface="Consolas"/>
              </a:rPr>
              <a:t>.</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highlight>
                <a:srgbClr val="FFFFFF"/>
              </a:highlight>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highlight>
                <a:srgbClr val="FFFFFF"/>
              </a:highlight>
              <a:latin typeface="Consolas"/>
              <a:ea typeface="Consolas"/>
              <a:cs typeface="Consolas"/>
              <a:sym typeface="Consolas"/>
            </a:endParaRPr>
          </a:p>
          <a:p>
            <a:pPr indent="0" lvl="0" marL="0" rtl="0" algn="l">
              <a:spcBef>
                <a:spcPts val="600"/>
              </a:spcBef>
              <a:spcAft>
                <a:spcPts val="600"/>
              </a:spcAft>
              <a:buNone/>
            </a:pPr>
            <a:r>
              <a:t/>
            </a:r>
            <a:endParaRPr sz="3600">
              <a:solidFill>
                <a:srgbClr val="2C2D30"/>
              </a:solidFill>
              <a:highlight>
                <a:srgbClr val="FFFFFF"/>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96"/>
          <p:cNvSpPr txBox="1"/>
          <p:nvPr/>
        </p:nvSpPr>
        <p:spPr>
          <a:xfrm>
            <a:off x="390650" y="963600"/>
            <a:ext cx="8424900" cy="3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2D30"/>
                </a:solidFill>
                <a:latin typeface="Consolas"/>
                <a:ea typeface="Consolas"/>
                <a:cs typeface="Consolas"/>
                <a:sym typeface="Consolas"/>
              </a:rPr>
              <a:t>Type I error: </a:t>
            </a:r>
            <a:r>
              <a:rPr i="1" lang="en" sz="3600">
                <a:solidFill>
                  <a:srgbClr val="2C2D30"/>
                </a:solidFill>
                <a:latin typeface="Consolas"/>
                <a:ea typeface="Consolas"/>
                <a:cs typeface="Consolas"/>
                <a:sym typeface="Consolas"/>
              </a:rPr>
              <a:t>false positive</a:t>
            </a:r>
            <a:r>
              <a:rPr lang="en" sz="3600">
                <a:solidFill>
                  <a:srgbClr val="2C2D30"/>
                </a:solidFill>
                <a:latin typeface="Consolas"/>
                <a:ea typeface="Consolas"/>
                <a:cs typeface="Consolas"/>
                <a:sym typeface="Consolas"/>
              </a:rPr>
              <a:t>.</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rPr lang="en" sz="3600">
                <a:solidFill>
                  <a:srgbClr val="2C2D30"/>
                </a:solidFill>
                <a:latin typeface="Consolas"/>
                <a:ea typeface="Consolas"/>
                <a:cs typeface="Consolas"/>
                <a:sym typeface="Consolas"/>
              </a:rPr>
              <a:t>Type II error: </a:t>
            </a:r>
            <a:r>
              <a:rPr i="1" lang="en" sz="3600">
                <a:solidFill>
                  <a:srgbClr val="2C2D30"/>
                </a:solidFill>
                <a:latin typeface="Consolas"/>
                <a:ea typeface="Consolas"/>
                <a:cs typeface="Consolas"/>
                <a:sym typeface="Consolas"/>
              </a:rPr>
              <a:t>false negative</a:t>
            </a:r>
            <a:r>
              <a:rPr lang="en" sz="3600">
                <a:solidFill>
                  <a:srgbClr val="2C2D30"/>
                </a:solidFill>
                <a:latin typeface="Consolas"/>
                <a:ea typeface="Consolas"/>
                <a:cs typeface="Consolas"/>
                <a:sym typeface="Consolas"/>
              </a:rPr>
              <a:t>.</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highlight>
                <a:srgbClr val="FFFFFF"/>
              </a:highlight>
              <a:latin typeface="Consolas"/>
              <a:ea typeface="Consolas"/>
              <a:cs typeface="Consolas"/>
              <a:sym typeface="Consolas"/>
            </a:endParaRPr>
          </a:p>
          <a:p>
            <a:pPr indent="0" lvl="0" marL="0" rtl="0" algn="l">
              <a:spcBef>
                <a:spcPts val="600"/>
              </a:spcBef>
              <a:spcAft>
                <a:spcPts val="0"/>
              </a:spcAft>
              <a:buNone/>
            </a:pPr>
            <a:r>
              <a:t/>
            </a:r>
            <a:endParaRPr sz="3600">
              <a:solidFill>
                <a:srgbClr val="2C2D30"/>
              </a:solidFill>
              <a:highlight>
                <a:srgbClr val="FFFFFF"/>
              </a:highlight>
              <a:latin typeface="Consolas"/>
              <a:ea typeface="Consolas"/>
              <a:cs typeface="Consolas"/>
              <a:sym typeface="Consolas"/>
            </a:endParaRPr>
          </a:p>
          <a:p>
            <a:pPr indent="0" lvl="0" marL="0" rtl="0" algn="l">
              <a:spcBef>
                <a:spcPts val="600"/>
              </a:spcBef>
              <a:spcAft>
                <a:spcPts val="600"/>
              </a:spcAft>
              <a:buNone/>
            </a:pPr>
            <a:r>
              <a:t/>
            </a:r>
            <a:endParaRPr sz="3600">
              <a:solidFill>
                <a:srgbClr val="2C2D30"/>
              </a:solidFill>
              <a:highlight>
                <a:srgbClr val="FFFFFF"/>
              </a:highlight>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527" name="Shape 527"/>
        <p:cNvGrpSpPr/>
        <p:nvPr/>
      </p:nvGrpSpPr>
      <p:grpSpPr>
        <a:xfrm>
          <a:off x="0" y="0"/>
          <a:ext cx="0" cy="0"/>
          <a:chOff x="0" y="0"/>
          <a:chExt cx="0" cy="0"/>
        </a:xfrm>
      </p:grpSpPr>
      <p:sp>
        <p:nvSpPr>
          <p:cNvPr id="528" name="Google Shape;528;p97"/>
          <p:cNvSpPr txBox="1"/>
          <p:nvPr/>
        </p:nvSpPr>
        <p:spPr>
          <a:xfrm>
            <a:off x="676500" y="1138725"/>
            <a:ext cx="7791000" cy="27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nsolas"/>
                <a:ea typeface="Consolas"/>
                <a:cs typeface="Consolas"/>
                <a:sym typeface="Consolas"/>
              </a:rPr>
              <a:t>“</a:t>
            </a:r>
            <a:r>
              <a:rPr lang="en" sz="3600">
                <a:latin typeface="Consolas"/>
                <a:ea typeface="Consolas"/>
                <a:cs typeface="Consolas"/>
                <a:sym typeface="Consolas"/>
              </a:rPr>
              <a:t>first you learn the value of abstraction, then you learn the cost of abstraction, then you're ready to engineer</a:t>
            </a:r>
            <a:r>
              <a:rPr lang="en" sz="3600">
                <a:latin typeface="Consolas"/>
                <a:ea typeface="Consolas"/>
                <a:cs typeface="Consolas"/>
                <a:sym typeface="Consolas"/>
              </a:rPr>
              <a:t>” </a:t>
            </a:r>
            <a:endParaRPr sz="3600">
              <a:latin typeface="Consolas"/>
              <a:ea typeface="Consolas"/>
              <a:cs typeface="Consolas"/>
              <a:sym typeface="Consolas"/>
            </a:endParaRPr>
          </a:p>
          <a:p>
            <a:pPr indent="0" lvl="0" marL="0" rtl="0" algn="r">
              <a:spcBef>
                <a:spcPts val="0"/>
              </a:spcBef>
              <a:spcAft>
                <a:spcPts val="0"/>
              </a:spcAft>
              <a:buNone/>
            </a:pPr>
            <a:r>
              <a:rPr lang="en" sz="4800">
                <a:latin typeface="Consolas"/>
                <a:ea typeface="Consolas"/>
                <a:cs typeface="Consolas"/>
                <a:sym typeface="Consolas"/>
              </a:rPr>
              <a:t>— Beck</a:t>
            </a:r>
            <a:endParaRPr sz="4800">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3" name="Shape 9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